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940" r:id="rId5"/>
  </p:sldMasterIdLst>
  <p:notesMasterIdLst>
    <p:notesMasterId r:id="rId49"/>
  </p:notesMasterIdLst>
  <p:handoutMasterIdLst>
    <p:handoutMasterId r:id="rId50"/>
  </p:handoutMasterIdLst>
  <p:sldIdLst>
    <p:sldId id="383" r:id="rId6"/>
    <p:sldId id="476" r:id="rId7"/>
    <p:sldId id="474" r:id="rId8"/>
    <p:sldId id="332" r:id="rId9"/>
    <p:sldId id="424" r:id="rId10"/>
    <p:sldId id="433" r:id="rId11"/>
    <p:sldId id="435" r:id="rId12"/>
    <p:sldId id="448" r:id="rId13"/>
    <p:sldId id="455" r:id="rId14"/>
    <p:sldId id="488" r:id="rId15"/>
    <p:sldId id="464" r:id="rId16"/>
    <p:sldId id="475" r:id="rId17"/>
    <p:sldId id="434" r:id="rId18"/>
    <p:sldId id="437" r:id="rId19"/>
    <p:sldId id="436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79" r:id="rId29"/>
    <p:sldId id="478" r:id="rId30"/>
    <p:sldId id="484" r:id="rId31"/>
    <p:sldId id="481" r:id="rId32"/>
    <p:sldId id="483" r:id="rId33"/>
    <p:sldId id="480" r:id="rId34"/>
    <p:sldId id="477" r:id="rId35"/>
    <p:sldId id="485" r:id="rId36"/>
    <p:sldId id="486" r:id="rId37"/>
    <p:sldId id="487" r:id="rId38"/>
    <p:sldId id="456" r:id="rId39"/>
    <p:sldId id="457" r:id="rId40"/>
    <p:sldId id="468" r:id="rId41"/>
    <p:sldId id="458" r:id="rId42"/>
    <p:sldId id="459" r:id="rId43"/>
    <p:sldId id="469" r:id="rId44"/>
    <p:sldId id="460" r:id="rId45"/>
    <p:sldId id="473" r:id="rId46"/>
    <p:sldId id="462" r:id="rId47"/>
    <p:sldId id="387" r:id="rId48"/>
  </p:sldIdLst>
  <p:sldSz cx="9144000" cy="5143500" type="screen16x9"/>
  <p:notesSz cx="6858000" cy="9144000"/>
  <p:defaultTextStyle>
    <a:defPPr>
      <a:defRPr lang="es-ES_tradnl"/>
    </a:defPPr>
    <a:lvl1pPr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00" indent="1143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00" indent="2286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700" indent="3429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600" indent="4572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96">
          <p15:clr>
            <a:srgbClr val="A4A3A4"/>
          </p15:clr>
        </p15:guide>
        <p15:guide id="2" orient="horz" pos="1166" userDrawn="1">
          <p15:clr>
            <a:srgbClr val="A4A3A4"/>
          </p15:clr>
        </p15:guide>
        <p15:guide id="3" orient="horz" pos="516">
          <p15:clr>
            <a:srgbClr val="A4A3A4"/>
          </p15:clr>
        </p15:guide>
        <p15:guide id="4" orient="horz" pos="894" userDrawn="1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pos="2216">
          <p15:clr>
            <a:srgbClr val="A4A3A4"/>
          </p15:clr>
        </p15:guide>
        <p15:guide id="7" pos="2880">
          <p15:clr>
            <a:srgbClr val="A4A3A4"/>
          </p15:clr>
        </p15:guide>
        <p15:guide id="8" pos="3674" userDrawn="1">
          <p15:clr>
            <a:srgbClr val="A4A3A4"/>
          </p15:clr>
        </p15:guide>
        <p15:guide id="9" pos="588">
          <p15:clr>
            <a:srgbClr val="A4A3A4"/>
          </p15:clr>
        </p15:guide>
        <p15:guide id="10" pos="2086" userDrawn="1">
          <p15:clr>
            <a:srgbClr val="A4A3A4"/>
          </p15:clr>
        </p15:guide>
        <p15:guide id="11" pos="2233">
          <p15:clr>
            <a:srgbClr val="A4A3A4"/>
          </p15:clr>
        </p15:guide>
        <p15:guide id="12" pos="3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BFF"/>
    <a:srgbClr val="2EAECD"/>
    <a:srgbClr val="268BAB"/>
    <a:srgbClr val="155073"/>
    <a:srgbClr val="B3F3FE"/>
    <a:srgbClr val="C0DCE5"/>
    <a:srgbClr val="D6F5FF"/>
    <a:srgbClr val="2FB0CE"/>
    <a:srgbClr val="2797B9"/>
    <a:srgbClr val="2A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B12C15-AC3C-4006-853D-DC7F0E644653}" v="346" dt="2022-01-21T14:24:18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9577" autoAdjust="0"/>
  </p:normalViewPr>
  <p:slideViewPr>
    <p:cSldViewPr snapToGrid="0" snapToObjects="1">
      <p:cViewPr varScale="1">
        <p:scale>
          <a:sx n="120" d="100"/>
          <a:sy n="120" d="100"/>
        </p:scale>
        <p:origin x="200" y="608"/>
      </p:cViewPr>
      <p:guideLst>
        <p:guide orient="horz" pos="1696"/>
        <p:guide orient="horz" pos="1166"/>
        <p:guide orient="horz" pos="516"/>
        <p:guide orient="horz" pos="894"/>
        <p:guide orient="horz" pos="1620"/>
        <p:guide pos="2216"/>
        <p:guide pos="2880"/>
        <p:guide pos="3674"/>
        <p:guide pos="588"/>
        <p:guide pos="2086"/>
        <p:guide pos="2233"/>
        <p:guide pos="3288"/>
      </p:guideLst>
    </p:cSldViewPr>
  </p:slideViewPr>
  <p:outlineViewPr>
    <p:cViewPr>
      <p:scale>
        <a:sx n="33" d="100"/>
        <a:sy n="33" d="100"/>
      </p:scale>
      <p:origin x="0" y="134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464E26A-37BA-C447-831F-45213AAD5E2F}" type="datetimeFigureOut">
              <a:rPr lang="es-ES_tradnl"/>
              <a:pPr>
                <a:defRPr/>
              </a:pPr>
              <a:t>26/1/22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EA57FA5-1F70-7C43-96AA-53C74F2A81DD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85045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2BA9CE7-2F62-5347-8463-9EF021364377}" type="datetimeFigureOut">
              <a:rPr lang="es-ES_tradnl"/>
              <a:pPr>
                <a:defRPr/>
              </a:pPr>
              <a:t>26/1/22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_tradnl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0B511D1-AC79-E84D-8569-5FEABA9CEC0E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6932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B511D1-AC79-E84D-8569-5FEABA9CEC0E}" type="slidenum">
              <a:rPr lang="es-ES_tradnl" smtClean="0"/>
              <a:pPr>
                <a:defRPr/>
              </a:pPr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15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B511D1-AC79-E84D-8569-5FEABA9CEC0E}" type="slidenum">
              <a:rPr lang="es-ES_tradnl" smtClean="0"/>
              <a:pPr>
                <a:defRPr/>
              </a:pPr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9277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B511D1-AC79-E84D-8569-5FEABA9CEC0E}" type="slidenum">
              <a:rPr lang="es-ES_tradnl" smtClean="0"/>
              <a:pPr>
                <a:defRPr/>
              </a:pPr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4042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B511D1-AC79-E84D-8569-5FEABA9CEC0E}" type="slidenum">
              <a:rPr lang="es-ES_tradnl" smtClean="0"/>
              <a:pPr>
                <a:defRPr/>
              </a:pPr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633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B511D1-AC79-E84D-8569-5FEABA9CEC0E}" type="slidenum">
              <a:rPr lang="es-ES_tradnl" smtClean="0"/>
              <a:pPr>
                <a:defRPr/>
              </a:pPr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52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B511D1-AC79-E84D-8569-5FEABA9CEC0E}" type="slidenum">
              <a:rPr lang="es-ES_tradnl" smtClean="0"/>
              <a:pPr>
                <a:defRPr/>
              </a:pPr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065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B511D1-AC79-E84D-8569-5FEABA9CEC0E}" type="slidenum">
              <a:rPr lang="es-ES_tradnl" smtClean="0"/>
              <a:pPr>
                <a:defRPr/>
              </a:pPr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1102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B511D1-AC79-E84D-8569-5FEABA9CEC0E}" type="slidenum">
              <a:rPr lang="es-ES_tradnl" smtClean="0"/>
              <a:pPr>
                <a:defRPr/>
              </a:pPr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667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B511D1-AC79-E84D-8569-5FEABA9CEC0E}" type="slidenum">
              <a:rPr lang="es-ES_tradnl" smtClean="0"/>
              <a:pPr>
                <a:defRPr/>
              </a:pPr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226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over_art_0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pic>
        <p:nvPicPr>
          <p:cNvPr id="3" name="Picture 3" descr="DEEPHEALTH_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3306" y="144828"/>
            <a:ext cx="2395537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ítulo 4"/>
          <p:cNvSpPr>
            <a:spLocks noGrp="1"/>
          </p:cNvSpPr>
          <p:nvPr>
            <p:ph type="title" hasCustomPrompt="1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tx2"/>
                </a:solidFill>
                <a:latin typeface="Raleway" panose="020B0503030101060003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pic>
        <p:nvPicPr>
          <p:cNvPr id="6" name="Picture 2" descr="Bandera_de_la_Union_Europe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2" y="4863781"/>
            <a:ext cx="3397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4"/>
          <p:cNvSpPr txBox="1">
            <a:spLocks noChangeArrowheads="1"/>
          </p:cNvSpPr>
          <p:nvPr userDrawn="1"/>
        </p:nvSpPr>
        <p:spPr bwMode="auto">
          <a:xfrm>
            <a:off x="339169" y="4889151"/>
            <a:ext cx="615982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700" b="0" i="1" dirty="0">
                <a:solidFill>
                  <a:schemeClr val="bg1">
                    <a:lumMod val="20000"/>
                    <a:lumOff val="80000"/>
                  </a:schemeClr>
                </a:solidFill>
                <a:latin typeface="Raleway Medium"/>
                <a:cs typeface="Raleway Medium"/>
              </a:rPr>
              <a:t>The project has received funding from the European Union’s Horizon 2020 research and innovation </a:t>
            </a:r>
            <a:r>
              <a:rPr lang="en-US" sz="700" b="0" i="1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Raleway Medium"/>
                <a:cs typeface="Raleway Medium"/>
              </a:rPr>
              <a:t>programme</a:t>
            </a:r>
            <a:r>
              <a:rPr lang="en-US" sz="700" b="0" i="1" dirty="0">
                <a:solidFill>
                  <a:schemeClr val="bg1">
                    <a:lumMod val="20000"/>
                    <a:lumOff val="80000"/>
                  </a:schemeClr>
                </a:solidFill>
                <a:latin typeface="Raleway Medium"/>
                <a:cs typeface="Raleway Medium"/>
              </a:rPr>
              <a:t> under grant agreement No 825111</a:t>
            </a:r>
            <a:r>
              <a:rPr lang="en-US" sz="700" b="0" i="0" dirty="0">
                <a:solidFill>
                  <a:schemeClr val="bg1">
                    <a:lumMod val="20000"/>
                    <a:lumOff val="80000"/>
                  </a:schemeClr>
                </a:solidFill>
                <a:latin typeface="Raleway Medium"/>
                <a:cs typeface="Raleway Medium"/>
              </a:rPr>
              <a:t>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s-ES" sz="1600" b="1" kern="1200" dirty="0" smtClean="0">
                <a:solidFill>
                  <a:schemeClr val="bg1"/>
                </a:solidFill>
                <a:latin typeface="Raleway" panose="020B0503030101060003" pitchFamily="34" charset="0"/>
                <a:ea typeface="ＭＳ Ｐゴシック" charset="0"/>
                <a:cs typeface="Raleway" panose="020B0503030101060003" pitchFamily="34" charset="0"/>
              </a:defRPr>
            </a:lvl1pPr>
          </a:lstStyle>
          <a:p>
            <a:pPr marL="0" lvl="0" indent="0" algn="ctr" defTabSz="9144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GB" noProof="0" dirty="0"/>
              <a:t>Subtitle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3" hasCustomPrompt="1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lang="es-ES" sz="1000" b="0" kern="1200" dirty="0">
                <a:solidFill>
                  <a:schemeClr val="bg2"/>
                </a:solidFill>
                <a:latin typeface="Raleway" panose="020B0503030101060003" pitchFamily="34" charset="0"/>
                <a:ea typeface="ＭＳ Ｐゴシック" charset="0"/>
                <a:cs typeface="Raleway" panose="020B0503030101060003" pitchFamily="34" charset="0"/>
              </a:defRPr>
            </a:lvl1pPr>
          </a:lstStyle>
          <a:p>
            <a:pPr lvl="0"/>
            <a:r>
              <a:rPr lang="en-GB" noProof="0" dirty="0"/>
              <a:t>Place-Date-event</a:t>
            </a:r>
          </a:p>
        </p:txBody>
      </p:sp>
    </p:spTree>
    <p:extLst>
      <p:ext uri="{BB962C8B-B14F-4D97-AF65-F5344CB8AC3E}">
        <p14:creationId xmlns:p14="http://schemas.microsoft.com/office/powerpoint/2010/main" val="221838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898525" y="1325573"/>
            <a:ext cx="7269706" cy="3254691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SzPct val="125000"/>
              <a:defRPr sz="1600" baseline="0">
                <a:latin typeface="Raleway"/>
              </a:defRPr>
            </a:lvl1pPr>
            <a:lvl2pPr>
              <a:buClr>
                <a:srgbClr val="2797B9"/>
              </a:buClr>
              <a:buSzPct val="125000"/>
              <a:defRPr sz="1400" baseline="0">
                <a:latin typeface="Raleway"/>
              </a:defRPr>
            </a:lvl2pPr>
            <a:lvl3pPr>
              <a:buClr>
                <a:schemeClr val="bg2">
                  <a:lumMod val="75000"/>
                </a:schemeClr>
              </a:buClr>
              <a:buSzPct val="125000"/>
              <a:defRPr sz="1300" baseline="0">
                <a:latin typeface="Raleway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Add text 1st level</a:t>
            </a:r>
          </a:p>
          <a:p>
            <a:pPr lvl="1"/>
            <a:r>
              <a:rPr lang="en-GB" noProof="0" dirty="0"/>
              <a:t>Add text 2nd level</a:t>
            </a:r>
          </a:p>
          <a:p>
            <a:pPr lvl="2"/>
            <a:r>
              <a:rPr lang="en-GB" noProof="0" dirty="0"/>
              <a:t>Add text 3rd level</a:t>
            </a:r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896" y="836164"/>
            <a:ext cx="7215817" cy="3932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Tittle</a:t>
            </a:r>
          </a:p>
        </p:txBody>
      </p:sp>
    </p:spTree>
    <p:extLst>
      <p:ext uri="{BB962C8B-B14F-4D97-AF65-F5344CB8AC3E}">
        <p14:creationId xmlns:p14="http://schemas.microsoft.com/office/powerpoint/2010/main" val="143939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u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1988145" y="23150"/>
            <a:ext cx="5454556" cy="43334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093341" y="51634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827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352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476373" y="2423696"/>
            <a:ext cx="6163767" cy="41849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76373" y="2910752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604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1012590" y="1110781"/>
            <a:ext cx="7425665" cy="34694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SzPct val="125000"/>
              <a:defRPr sz="1600" baseline="0">
                <a:latin typeface="Raleway"/>
              </a:defRPr>
            </a:lvl1pPr>
            <a:lvl2pPr>
              <a:buClr>
                <a:srgbClr val="2797B9"/>
              </a:buClr>
              <a:buSzPct val="125000"/>
              <a:defRPr sz="1400" baseline="0">
                <a:latin typeface="Raleway"/>
              </a:defRPr>
            </a:lvl2pPr>
            <a:lvl3pPr>
              <a:buClr>
                <a:schemeClr val="bg2">
                  <a:lumMod val="75000"/>
                </a:schemeClr>
              </a:buClr>
              <a:buSzPct val="125000"/>
              <a:defRPr sz="1300" baseline="0">
                <a:latin typeface="Raleway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Add text 1st level</a:t>
            </a:r>
          </a:p>
          <a:p>
            <a:pPr lvl="1"/>
            <a:r>
              <a:rPr lang="en-GB" noProof="0" dirty="0"/>
              <a:t>Add text 2nd level</a:t>
            </a:r>
          </a:p>
          <a:p>
            <a:pPr lvl="2"/>
            <a:r>
              <a:rPr lang="en-GB" noProof="0" dirty="0"/>
              <a:t>Add text 3rd level</a:t>
            </a:r>
          </a:p>
        </p:txBody>
      </p:sp>
    </p:spTree>
    <p:extLst>
      <p:ext uri="{BB962C8B-B14F-4D97-AF65-F5344CB8AC3E}">
        <p14:creationId xmlns:p14="http://schemas.microsoft.com/office/powerpoint/2010/main" val="1093700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_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4692214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SzPct val="125000"/>
              <a:defRPr sz="1600" baseline="0">
                <a:latin typeface="Raleway"/>
              </a:defRPr>
            </a:lvl1pPr>
            <a:lvl2pPr>
              <a:buClr>
                <a:srgbClr val="2797B9"/>
              </a:buClr>
              <a:buSzPct val="125000"/>
              <a:defRPr sz="1400" baseline="0">
                <a:latin typeface="Raleway"/>
              </a:defRPr>
            </a:lvl2pPr>
            <a:lvl3pPr>
              <a:buClr>
                <a:schemeClr val="bg2">
                  <a:lumMod val="75000"/>
                </a:schemeClr>
              </a:buClr>
              <a:buSzPct val="125000"/>
              <a:defRPr sz="1300" baseline="0">
                <a:latin typeface="Raleway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Add text 1st level</a:t>
            </a:r>
          </a:p>
          <a:p>
            <a:pPr lvl="1"/>
            <a:r>
              <a:rPr lang="en-GB" noProof="0" dirty="0"/>
              <a:t>Add text 2nd level</a:t>
            </a:r>
          </a:p>
          <a:p>
            <a:pPr lvl="2"/>
            <a:r>
              <a:rPr lang="en-GB" noProof="0" dirty="0"/>
              <a:t>Add text 3rd level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85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_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542009" y="1806820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4621095" y="1809388"/>
            <a:ext cx="3722570" cy="2479710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SzPct val="125000"/>
              <a:defRPr sz="1600" baseline="0">
                <a:latin typeface="Raleway"/>
              </a:defRPr>
            </a:lvl1pPr>
            <a:lvl2pPr>
              <a:buClr>
                <a:srgbClr val="2797B9"/>
              </a:buClr>
              <a:buSzPct val="125000"/>
              <a:defRPr sz="1400" baseline="0">
                <a:latin typeface="Raleway"/>
              </a:defRPr>
            </a:lvl2pPr>
            <a:lvl3pPr>
              <a:buClr>
                <a:schemeClr val="bg2">
                  <a:lumMod val="75000"/>
                </a:schemeClr>
              </a:buClr>
              <a:buSzPct val="125000"/>
              <a:defRPr sz="1300" baseline="0">
                <a:latin typeface="Raleway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Add text 1st level</a:t>
            </a:r>
          </a:p>
          <a:p>
            <a:pPr lvl="1"/>
            <a:r>
              <a:rPr lang="en-GB" noProof="0" dirty="0"/>
              <a:t>Add text 2nd level</a:t>
            </a:r>
          </a:p>
          <a:p>
            <a:pPr lvl="2"/>
            <a:r>
              <a:rPr lang="en-GB" noProof="0" dirty="0"/>
              <a:t>Add text 3rd level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686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4006584" cy="245855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4644828" y="1263783"/>
            <a:ext cx="4030859" cy="245855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577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2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268540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6068768" y="1263783"/>
            <a:ext cx="2606919" cy="2606919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3381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68315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4739056" y="1279281"/>
            <a:ext cx="3936632" cy="247971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1027125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ssion_ar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pic>
        <p:nvPicPr>
          <p:cNvPr id="3" name="Picture 2" descr="Bandera_de_la_Union_Europe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4"/>
          <p:cNvSpPr txBox="1">
            <a:spLocks noChangeArrowheads="1"/>
          </p:cNvSpPr>
          <p:nvPr userDrawn="1"/>
        </p:nvSpPr>
        <p:spPr bwMode="auto"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700" b="0" i="1" dirty="0">
                <a:latin typeface="Raleway Medium"/>
                <a:cs typeface="Raleway Medium"/>
              </a:rPr>
              <a:t>The project has received funding from the European Union’s Horizon 2020 research and innovation </a:t>
            </a:r>
            <a:r>
              <a:rPr lang="en-US" sz="700" b="0" i="1" dirty="0" err="1">
                <a:latin typeface="Raleway Medium"/>
                <a:cs typeface="Raleway Medium"/>
              </a:rPr>
              <a:t>programme</a:t>
            </a:r>
            <a:r>
              <a:rPr lang="en-US" sz="700" b="0" i="1" dirty="0">
                <a:latin typeface="Raleway Medium"/>
                <a:cs typeface="Raleway Medium"/>
              </a:rPr>
              <a:t> under grant agreement No 825111</a:t>
            </a:r>
            <a:r>
              <a:rPr lang="en-US" sz="700" b="0" i="0" dirty="0">
                <a:latin typeface="Raleway Medium"/>
                <a:cs typeface="Raleway Medium"/>
              </a:rPr>
              <a:t>.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 hasCustomPrompt="1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</p:spPr>
        <p:txBody>
          <a:bodyPr anchor="ctr"/>
          <a:lstStyle>
            <a:lvl1pPr algn="ctr">
              <a:defRPr sz="3200" b="1">
                <a:solidFill>
                  <a:schemeClr val="tx2"/>
                </a:solidFill>
                <a:latin typeface="Raleway" panose="020B0503030101060003" pitchFamily="34" charset="0"/>
              </a:defRPr>
            </a:lvl1pPr>
          </a:lstStyle>
          <a:p>
            <a:r>
              <a:rPr lang="en-GB" noProof="0" dirty="0"/>
              <a:t>Add tittle</a:t>
            </a:r>
          </a:p>
        </p:txBody>
      </p:sp>
    </p:spTree>
    <p:extLst>
      <p:ext uri="{BB962C8B-B14F-4D97-AF65-F5344CB8AC3E}">
        <p14:creationId xmlns:p14="http://schemas.microsoft.com/office/powerpoint/2010/main" val="4010817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870441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591659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229348" y="1696919"/>
            <a:ext cx="1960682" cy="196068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8380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618031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4767749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6917228" y="1600203"/>
            <a:ext cx="1758460" cy="1758460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0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392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15208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383585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551962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7203392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390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468313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468313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4572000" y="1556243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4572000" y="3217989"/>
            <a:ext cx="1485897" cy="1485897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endParaRPr lang="es-ES_tradnl" noProof="0"/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5878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3"/>
          <p:cNvSpPr>
            <a:spLocks noChangeAspect="1"/>
          </p:cNvSpPr>
          <p:nvPr userDrawn="1"/>
        </p:nvSpPr>
        <p:spPr>
          <a:xfrm flipH="1">
            <a:off x="511175" y="3430227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4" name="Oval 15"/>
          <p:cNvSpPr>
            <a:spLocks noChangeAspect="1"/>
          </p:cNvSpPr>
          <p:nvPr userDrawn="1"/>
        </p:nvSpPr>
        <p:spPr>
          <a:xfrm flipH="1">
            <a:off x="511175" y="3735027"/>
            <a:ext cx="180975" cy="17938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>
              <a:solidFill>
                <a:schemeClr val="bg1">
                  <a:lumMod val="50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6" name="Oval 17"/>
          <p:cNvSpPr>
            <a:spLocks noChangeAspect="1"/>
          </p:cNvSpPr>
          <p:nvPr userDrawn="1"/>
        </p:nvSpPr>
        <p:spPr>
          <a:xfrm flipH="1">
            <a:off x="2590800" y="3430227"/>
            <a:ext cx="180975" cy="17938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8" name="Oval 19"/>
          <p:cNvSpPr>
            <a:spLocks noChangeAspect="1"/>
          </p:cNvSpPr>
          <p:nvPr userDrawn="1"/>
        </p:nvSpPr>
        <p:spPr>
          <a:xfrm flipH="1">
            <a:off x="2590800" y="3735027"/>
            <a:ext cx="180975" cy="17938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0" name="Oval 21"/>
          <p:cNvSpPr>
            <a:spLocks noChangeAspect="1"/>
          </p:cNvSpPr>
          <p:nvPr userDrawn="1"/>
        </p:nvSpPr>
        <p:spPr>
          <a:xfrm flipH="1">
            <a:off x="4606925" y="3430227"/>
            <a:ext cx="180975" cy="17938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1" name="Oval 23"/>
          <p:cNvSpPr>
            <a:spLocks noChangeAspect="1"/>
          </p:cNvSpPr>
          <p:nvPr userDrawn="1"/>
        </p:nvSpPr>
        <p:spPr>
          <a:xfrm flipH="1">
            <a:off x="4606925" y="3735027"/>
            <a:ext cx="180975" cy="1793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2" name="Oval 25"/>
          <p:cNvSpPr>
            <a:spLocks noChangeAspect="1"/>
          </p:cNvSpPr>
          <p:nvPr userDrawn="1"/>
        </p:nvSpPr>
        <p:spPr>
          <a:xfrm flipH="1">
            <a:off x="6623050" y="3430227"/>
            <a:ext cx="180975" cy="17938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23" name="Oval 27"/>
          <p:cNvSpPr>
            <a:spLocks noChangeAspect="1"/>
          </p:cNvSpPr>
          <p:nvPr userDrawn="1"/>
        </p:nvSpPr>
        <p:spPr>
          <a:xfrm flipH="1">
            <a:off x="6623050" y="3735027"/>
            <a:ext cx="180975" cy="1793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>
              <a:solidFill>
                <a:schemeClr val="bg1">
                  <a:lumMod val="65000"/>
                </a:scheme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773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39"/>
          <p:cNvSpPr>
            <a:spLocks noChangeAspect="1"/>
          </p:cNvSpPr>
          <p:nvPr userDrawn="1"/>
        </p:nvSpPr>
        <p:spPr>
          <a:xfrm>
            <a:off x="739775" y="1622425"/>
            <a:ext cx="1344613" cy="1368425"/>
          </a:xfrm>
          <a:prstGeom prst="ellipse">
            <a:avLst/>
          </a:prstGeom>
          <a:ln w="381000" cap="rnd" cmpd="sng">
            <a:solidFill>
              <a:srgbClr val="2AAAC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Straight Connector 84"/>
          <p:cNvCxnSpPr/>
          <p:nvPr userDrawn="1"/>
        </p:nvCxnSpPr>
        <p:spPr>
          <a:xfrm>
            <a:off x="2420938" y="1457325"/>
            <a:ext cx="0" cy="2936875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07"/>
          <p:cNvSpPr>
            <a:spLocks noChangeAspect="1"/>
          </p:cNvSpPr>
          <p:nvPr userDrawn="1"/>
        </p:nvSpPr>
        <p:spPr>
          <a:xfrm>
            <a:off x="2816225" y="1622425"/>
            <a:ext cx="1346200" cy="1368425"/>
          </a:xfrm>
          <a:prstGeom prst="ellipse">
            <a:avLst/>
          </a:prstGeom>
          <a:ln w="381000" cap="rnd" cmpd="sng">
            <a:solidFill>
              <a:srgbClr val="2AAAC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cxnSp>
        <p:nvCxnSpPr>
          <p:cNvPr id="28" name="Straight Connector 125"/>
          <p:cNvCxnSpPr/>
          <p:nvPr userDrawn="1"/>
        </p:nvCxnSpPr>
        <p:spPr>
          <a:xfrm>
            <a:off x="4575175" y="1457325"/>
            <a:ext cx="0" cy="2936875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140"/>
          <p:cNvSpPr>
            <a:spLocks noChangeAspect="1"/>
          </p:cNvSpPr>
          <p:nvPr userDrawn="1"/>
        </p:nvSpPr>
        <p:spPr>
          <a:xfrm>
            <a:off x="4910138" y="1622425"/>
            <a:ext cx="1346200" cy="1368425"/>
          </a:xfrm>
          <a:prstGeom prst="ellipse">
            <a:avLst/>
          </a:prstGeom>
          <a:ln w="381000" cap="rnd" cmpd="sng">
            <a:solidFill>
              <a:srgbClr val="2AAAC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cxnSp>
        <p:nvCxnSpPr>
          <p:cNvPr id="32" name="Straight Connector 152"/>
          <p:cNvCxnSpPr/>
          <p:nvPr userDrawn="1"/>
        </p:nvCxnSpPr>
        <p:spPr>
          <a:xfrm>
            <a:off x="6608763" y="1457325"/>
            <a:ext cx="0" cy="2936875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159"/>
          <p:cNvSpPr>
            <a:spLocks noChangeAspect="1"/>
          </p:cNvSpPr>
          <p:nvPr userDrawn="1"/>
        </p:nvSpPr>
        <p:spPr>
          <a:xfrm>
            <a:off x="6996113" y="1622425"/>
            <a:ext cx="1344612" cy="1368425"/>
          </a:xfrm>
          <a:prstGeom prst="ellipse">
            <a:avLst/>
          </a:prstGeom>
          <a:ln w="381000" cap="rnd" cmpd="sng">
            <a:solidFill>
              <a:srgbClr val="2AAAC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1100" y="15334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rgbClr val="2797B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728454" y="15334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22170" y="15334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6907258" y="1533467"/>
            <a:ext cx="1522436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rgbClr val="2797B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rgbClr val="2797B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63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n-US" dirty="0"/>
              <a:t>Main title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i="0">
                <a:solidFill>
                  <a:srgbClr val="2797B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6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000" b="1" i="0" baseline="0">
                <a:solidFill>
                  <a:srgbClr val="2AAACB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32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Tittle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898525" y="1325573"/>
            <a:ext cx="7269706" cy="3254691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SzPct val="125000"/>
              <a:defRPr sz="1600" baseline="0">
                <a:latin typeface="Raleway"/>
              </a:defRPr>
            </a:lvl1pPr>
            <a:lvl2pPr>
              <a:buClr>
                <a:srgbClr val="2797B9"/>
              </a:buClr>
              <a:buSzPct val="125000"/>
              <a:defRPr sz="1400" baseline="0">
                <a:latin typeface="Raleway"/>
              </a:defRPr>
            </a:lvl2pPr>
            <a:lvl3pPr>
              <a:buClr>
                <a:schemeClr val="bg2">
                  <a:lumMod val="75000"/>
                </a:schemeClr>
              </a:buClr>
              <a:buSzPct val="125000"/>
              <a:defRPr sz="1300" baseline="0">
                <a:latin typeface="Raleway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Add text 1st level</a:t>
            </a:r>
          </a:p>
          <a:p>
            <a:pPr lvl="1"/>
            <a:r>
              <a:rPr lang="en-GB" noProof="0" dirty="0"/>
              <a:t>Add text 2nd level</a:t>
            </a:r>
          </a:p>
          <a:p>
            <a:pPr lvl="2"/>
            <a:r>
              <a:rPr lang="en-GB" noProof="0" dirty="0"/>
              <a:t>Add text 3rd level</a:t>
            </a:r>
          </a:p>
        </p:txBody>
      </p:sp>
    </p:spTree>
    <p:extLst>
      <p:ext uri="{BB962C8B-B14F-4D97-AF65-F5344CB8AC3E}">
        <p14:creationId xmlns:p14="http://schemas.microsoft.com/office/powerpoint/2010/main" val="32493640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14C68C-0858-2A47-815C-E6F605AE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ACAC-5CF6-464F-BFBF-4EDBE32CA4A1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74625-8841-894B-84E8-4D32195C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63E6B-19C0-9043-B239-D553F27D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9F0E4-B7B0-2744-9F99-F622E4046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935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ssion_ar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pic>
        <p:nvPicPr>
          <p:cNvPr id="3" name="Picture 2" descr="Bandera_de_la_Union_Europe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4"/>
          <p:cNvSpPr txBox="1">
            <a:spLocks noChangeArrowheads="1"/>
          </p:cNvSpPr>
          <p:nvPr userDrawn="1"/>
        </p:nvSpPr>
        <p:spPr bwMode="auto"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700" b="0" i="1" dirty="0">
                <a:latin typeface="Raleway Medium"/>
                <a:cs typeface="Raleway Medium"/>
              </a:rPr>
              <a:t>The project has received funding from the European Union’s Horizon 2020 research and innovation </a:t>
            </a:r>
            <a:r>
              <a:rPr lang="en-US" sz="700" b="0" i="1" dirty="0" err="1">
                <a:latin typeface="Raleway Medium"/>
                <a:cs typeface="Raleway Medium"/>
              </a:rPr>
              <a:t>programme</a:t>
            </a:r>
            <a:r>
              <a:rPr lang="en-US" sz="700" b="0" i="1" dirty="0">
                <a:latin typeface="Raleway Medium"/>
                <a:cs typeface="Raleway Medium"/>
              </a:rPr>
              <a:t> under grant agreement No 825111</a:t>
            </a:r>
            <a:r>
              <a:rPr lang="en-US" sz="700" b="0" i="0" dirty="0">
                <a:latin typeface="Raleway Medium"/>
                <a:cs typeface="Raleway Medium"/>
              </a:rPr>
              <a:t>.</a:t>
            </a:r>
          </a:p>
        </p:txBody>
      </p:sp>
      <p:pic>
        <p:nvPicPr>
          <p:cNvPr id="6" name="Picture 3" descr="DEEPHEALTH_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0121" y="1054754"/>
            <a:ext cx="1491598" cy="109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rgbClr val="123E61"/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GB" noProof="0" dirty="0"/>
              <a:t>Add your contact &amp; </a:t>
            </a:r>
          </a:p>
          <a:p>
            <a:pPr lvl="0"/>
            <a:r>
              <a:rPr lang="en-GB" noProof="0" dirty="0"/>
              <a:t>email</a:t>
            </a:r>
          </a:p>
        </p:txBody>
      </p:sp>
      <p:sp>
        <p:nvSpPr>
          <p:cNvPr id="9" name="Marcador de texto 3"/>
          <p:cNvSpPr>
            <a:spLocks noGrp="1"/>
          </p:cNvSpPr>
          <p:nvPr>
            <p:ph type="body" sz="quarter" idx="11"/>
          </p:nvPr>
        </p:nvSpPr>
        <p:spPr bwMode="auto">
          <a:xfrm>
            <a:off x="2494708" y="2422007"/>
            <a:ext cx="4162425" cy="4746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None/>
              <a:defRPr b="1">
                <a:solidFill>
                  <a:srgbClr val="2797B9"/>
                </a:solidFill>
              </a:defRPr>
            </a:lvl1pPr>
          </a:lstStyle>
          <a:p>
            <a:pPr algn="ctr" eaLnBrk="1" hangingPunct="1"/>
            <a:r>
              <a:rPr lang="en-GB" sz="3600" noProof="0" dirty="0">
                <a:latin typeface="Raleway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2362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2070046" y="216336"/>
            <a:ext cx="6122733" cy="393213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Tittle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070046" y="617680"/>
            <a:ext cx="6043667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rgbClr val="2797B9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898524" y="954137"/>
            <a:ext cx="7748385" cy="373446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SzPct val="125000"/>
              <a:defRPr sz="1600" baseline="0">
                <a:latin typeface="Raleway"/>
              </a:defRPr>
            </a:lvl1pPr>
            <a:lvl2pPr>
              <a:buClr>
                <a:srgbClr val="2797B9"/>
              </a:buClr>
              <a:buSzPct val="125000"/>
              <a:defRPr sz="1400" baseline="0">
                <a:latin typeface="Raleway"/>
              </a:defRPr>
            </a:lvl2pPr>
            <a:lvl3pPr>
              <a:buClr>
                <a:schemeClr val="bg2">
                  <a:lumMod val="75000"/>
                </a:schemeClr>
              </a:buClr>
              <a:buSzPct val="125000"/>
              <a:defRPr sz="1300" baseline="0">
                <a:latin typeface="Raleway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Add text 1st level</a:t>
            </a:r>
          </a:p>
          <a:p>
            <a:pPr lvl="1"/>
            <a:r>
              <a:rPr lang="en-GB" noProof="0" dirty="0"/>
              <a:t>Add text 2nd level</a:t>
            </a:r>
          </a:p>
          <a:p>
            <a:pPr lvl="2"/>
            <a:r>
              <a:rPr lang="en-GB" noProof="0" dirty="0"/>
              <a:t>Add text 3rd level</a:t>
            </a:r>
          </a:p>
        </p:txBody>
      </p:sp>
    </p:spTree>
    <p:extLst>
      <p:ext uri="{BB962C8B-B14F-4D97-AF65-F5344CB8AC3E}">
        <p14:creationId xmlns:p14="http://schemas.microsoft.com/office/powerpoint/2010/main" val="2858740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Righ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Tittle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rgbClr val="2797B9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59286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Tittle for contents</a:t>
            </a:r>
          </a:p>
        </p:txBody>
      </p:sp>
      <p:cxnSp>
        <p:nvCxnSpPr>
          <p:cNvPr id="6" name="Straight Connector 9"/>
          <p:cNvCxnSpPr/>
          <p:nvPr userDrawn="1"/>
        </p:nvCxnSpPr>
        <p:spPr>
          <a:xfrm>
            <a:off x="3421063" y="1998663"/>
            <a:ext cx="2955925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3"/>
          <p:cNvCxnSpPr/>
          <p:nvPr userDrawn="1"/>
        </p:nvCxnSpPr>
        <p:spPr>
          <a:xfrm>
            <a:off x="3421063" y="2506663"/>
            <a:ext cx="2955925" cy="0"/>
          </a:xfrm>
          <a:prstGeom prst="line">
            <a:avLst/>
          </a:prstGeom>
          <a:ln w="2540" cmpd="sng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4"/>
          <p:cNvCxnSpPr/>
          <p:nvPr userDrawn="1"/>
        </p:nvCxnSpPr>
        <p:spPr>
          <a:xfrm>
            <a:off x="3421063" y="3008313"/>
            <a:ext cx="2955925" cy="0"/>
          </a:xfrm>
          <a:prstGeom prst="line">
            <a:avLst/>
          </a:prstGeom>
          <a:ln w="254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/>
          <p:cNvCxnSpPr/>
          <p:nvPr userDrawn="1"/>
        </p:nvCxnSpPr>
        <p:spPr>
          <a:xfrm>
            <a:off x="3421063" y="3508375"/>
            <a:ext cx="2955925" cy="0"/>
          </a:xfrm>
          <a:prstGeom prst="line">
            <a:avLst/>
          </a:prstGeom>
          <a:ln w="254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/>
          <p:cNvCxnSpPr/>
          <p:nvPr userDrawn="1"/>
        </p:nvCxnSpPr>
        <p:spPr>
          <a:xfrm>
            <a:off x="3421063" y="4022853"/>
            <a:ext cx="2955925" cy="0"/>
          </a:xfrm>
          <a:prstGeom prst="line">
            <a:avLst/>
          </a:prstGeom>
          <a:ln w="254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21063" y="1582738"/>
            <a:ext cx="2065337" cy="2590800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base" hangingPunct="1">
              <a:lnSpc>
                <a:spcPct val="15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1800" kern="1200" baseline="0" dirty="0" smtClean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1pPr>
            <a:lvl2pPr marL="457200" indent="0" algn="l" defTabSz="685800" rtl="0" eaLnBrk="1" fontAlgn="base" hangingPunct="1">
              <a:lnSpc>
                <a:spcPct val="15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1800" kern="1200" dirty="0" smtClean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2pPr>
            <a:lvl3pPr marL="914400" indent="0" algn="l" defTabSz="685800" rtl="0" eaLnBrk="1" fontAlgn="base" hangingPunct="1">
              <a:lnSpc>
                <a:spcPct val="15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1800" kern="1200" dirty="0" smtClean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3pPr>
            <a:lvl4pPr marL="1371600" indent="0" algn="l" defTabSz="685800" rtl="0" eaLnBrk="1" fontAlgn="base" hangingPunct="1">
              <a:lnSpc>
                <a:spcPct val="15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1800" kern="1200" dirty="0" smtClean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4pPr>
            <a:lvl5pPr marL="1828800" indent="0" algn="l" defTabSz="685800" rtl="0" eaLnBrk="1" fontAlgn="base" hangingPunct="1">
              <a:lnSpc>
                <a:spcPct val="15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1800" kern="1200" dirty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5pPr>
          </a:lstStyle>
          <a:p>
            <a:pPr lvl="0"/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ítems</a:t>
            </a:r>
          </a:p>
          <a:p>
            <a:pPr lvl="0"/>
            <a:r>
              <a:rPr lang="es-ES" dirty="0" err="1"/>
              <a:t>Item</a:t>
            </a:r>
            <a:r>
              <a:rPr lang="es-ES" dirty="0"/>
              <a:t> 2</a:t>
            </a:r>
          </a:p>
          <a:p>
            <a:pPr lvl="0"/>
            <a:r>
              <a:rPr lang="es-ES" dirty="0" err="1"/>
              <a:t>Item</a:t>
            </a:r>
            <a:r>
              <a:rPr lang="es-ES" dirty="0"/>
              <a:t> 3</a:t>
            </a:r>
          </a:p>
          <a:p>
            <a:pPr lvl="0"/>
            <a:r>
              <a:rPr lang="es-ES" dirty="0" err="1"/>
              <a:t>Item</a:t>
            </a:r>
            <a:r>
              <a:rPr lang="es-ES" dirty="0"/>
              <a:t> 4</a:t>
            </a:r>
          </a:p>
          <a:p>
            <a:pPr lvl="0"/>
            <a:r>
              <a:rPr lang="es-ES" dirty="0" err="1"/>
              <a:t>Item</a:t>
            </a:r>
            <a:r>
              <a:rPr lang="es-ES" dirty="0"/>
              <a:t> 5</a:t>
            </a:r>
          </a:p>
        </p:txBody>
      </p:sp>
      <p:sp>
        <p:nvSpPr>
          <p:cNvPr id="13" name="Marcador de texto 11"/>
          <p:cNvSpPr>
            <a:spLocks noGrp="1"/>
          </p:cNvSpPr>
          <p:nvPr>
            <p:ph type="body" sz="quarter" idx="14" hasCustomPrompt="1"/>
          </p:nvPr>
        </p:nvSpPr>
        <p:spPr>
          <a:xfrm>
            <a:off x="5652097" y="1581130"/>
            <a:ext cx="724891" cy="2590800"/>
          </a:xfrm>
          <a:prstGeom prst="rect">
            <a:avLst/>
          </a:prstGeom>
        </p:spPr>
        <p:txBody>
          <a:bodyPr/>
          <a:lstStyle>
            <a:lvl1pPr marL="0" indent="0" algn="r" defTabSz="685800" rtl="0" eaLnBrk="1" fontAlgn="base" hangingPunct="1">
              <a:lnSpc>
                <a:spcPct val="200000"/>
              </a:lnSpc>
              <a:spcBef>
                <a:spcPts val="650"/>
              </a:spcBef>
              <a:spcAft>
                <a:spcPct val="0"/>
              </a:spcAft>
              <a:buFont typeface="Arial" charset="0"/>
              <a:buNone/>
              <a:defRPr lang="es-ES" sz="1400" kern="1200" baseline="0" dirty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1pPr>
            <a:lvl2pPr marL="457200" indent="0" algn="l" defTabSz="685800" rtl="0" eaLnBrk="1" fontAlgn="base" hangingPunct="1">
              <a:lnSpc>
                <a:spcPct val="15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1800" kern="1200" dirty="0" smtClean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2pPr>
            <a:lvl3pPr marL="914400" indent="0" algn="l" defTabSz="685800" rtl="0" eaLnBrk="1" fontAlgn="base" hangingPunct="1">
              <a:lnSpc>
                <a:spcPct val="15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1800" kern="1200" dirty="0" smtClean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3pPr>
            <a:lvl4pPr marL="1371600" indent="0" algn="l" defTabSz="685800" rtl="0" eaLnBrk="1" fontAlgn="base" hangingPunct="1">
              <a:lnSpc>
                <a:spcPct val="15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1800" kern="1200" dirty="0" smtClean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4pPr>
            <a:lvl5pPr marL="1828800" indent="0" algn="l" defTabSz="685800" rtl="0" eaLnBrk="1" fontAlgn="base" hangingPunct="1">
              <a:lnSpc>
                <a:spcPct val="15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1800" kern="1200" dirty="0">
                <a:solidFill>
                  <a:srgbClr val="2AAACB"/>
                </a:solidFill>
                <a:latin typeface="Raleway" charset="0"/>
                <a:ea typeface="ＭＳ Ｐゴシック" charset="0"/>
                <a:cs typeface="Raleway Black" charset="0"/>
              </a:defRPr>
            </a:lvl5pPr>
          </a:lstStyle>
          <a:p>
            <a:pPr lvl="0"/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needed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8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Tittle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rgbClr val="2797B9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5" name="Rectángulo redondeado 4"/>
          <p:cNvSpPr/>
          <p:nvPr userDrawn="1"/>
        </p:nvSpPr>
        <p:spPr>
          <a:xfrm>
            <a:off x="3322638" y="1609011"/>
            <a:ext cx="98425" cy="611187"/>
          </a:xfrm>
          <a:prstGeom prst="roundRect">
            <a:avLst>
              <a:gd name="adj" fmla="val 50000"/>
            </a:avLst>
          </a:prstGeom>
          <a:solidFill>
            <a:srgbClr val="145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350"/>
          </a:p>
        </p:txBody>
      </p:sp>
      <p:sp>
        <p:nvSpPr>
          <p:cNvPr id="6" name="Rectángulo redondeado 5"/>
          <p:cNvSpPr/>
          <p:nvPr userDrawn="1"/>
        </p:nvSpPr>
        <p:spPr>
          <a:xfrm>
            <a:off x="3322638" y="2390167"/>
            <a:ext cx="98425" cy="611188"/>
          </a:xfrm>
          <a:prstGeom prst="roundRect">
            <a:avLst>
              <a:gd name="adj" fmla="val 50000"/>
            </a:avLst>
          </a:prstGeom>
          <a:solidFill>
            <a:srgbClr val="279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350"/>
          </a:p>
        </p:txBody>
      </p:sp>
      <p:sp>
        <p:nvSpPr>
          <p:cNvPr id="7" name="Rectángulo redondeado 6"/>
          <p:cNvSpPr/>
          <p:nvPr userDrawn="1"/>
        </p:nvSpPr>
        <p:spPr>
          <a:xfrm>
            <a:off x="3322638" y="3171325"/>
            <a:ext cx="98425" cy="6111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350">
              <a:solidFill>
                <a:schemeClr val="bg2"/>
              </a:solidFill>
            </a:endParaRP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 lang="es-ES"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1000" b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1pPr>
            <a:lvl2pPr marL="4572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2pPr>
            <a:lvl3pPr marL="9144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3pPr>
            <a:lvl4pPr marL="13716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4pPr>
            <a:lvl5pPr marL="18288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5pPr>
          </a:lstStyle>
          <a:p>
            <a:pPr eaLnBrk="1" hangingPunct="1">
              <a:lnSpc>
                <a:spcPts val="1400"/>
              </a:lnSpc>
              <a:spcBef>
                <a:spcPts val="750"/>
              </a:spcBef>
              <a:buFont typeface="Arial" charset="0"/>
              <a:buNone/>
            </a:pPr>
            <a:r>
              <a:rPr lang="en-GB" sz="900" noProof="0" dirty="0" err="1">
                <a:latin typeface="Raleway" charset="0"/>
                <a:ea typeface="Lato" charset="0"/>
              </a:rPr>
              <a:t>Lorem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ipsum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dolor</a:t>
            </a:r>
            <a:r>
              <a:rPr lang="en-GB" sz="900" noProof="0" dirty="0">
                <a:latin typeface="Raleway" charset="0"/>
                <a:ea typeface="Lato" charset="0"/>
              </a:rPr>
              <a:t> sit </a:t>
            </a:r>
            <a:r>
              <a:rPr lang="en-GB" sz="900" noProof="0" dirty="0" err="1">
                <a:latin typeface="Raleway" charset="0"/>
                <a:ea typeface="Lato" charset="0"/>
              </a:rPr>
              <a:t>amet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consectetur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adipiscing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elit</a:t>
            </a:r>
            <a:r>
              <a:rPr lang="en-GB" sz="900" noProof="0" dirty="0">
                <a:latin typeface="Raleway" charset="0"/>
                <a:ea typeface="Lato" charset="0"/>
              </a:rPr>
              <a:t>. </a:t>
            </a:r>
            <a:r>
              <a:rPr lang="en-GB" sz="900" noProof="0" dirty="0" err="1">
                <a:latin typeface="Raleway" charset="0"/>
                <a:ea typeface="Lato" charset="0"/>
              </a:rPr>
              <a:t>Fusce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diam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tortor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mattis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quis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dapibus</a:t>
            </a:r>
            <a:r>
              <a:rPr lang="en-GB" sz="900" noProof="0" dirty="0">
                <a:latin typeface="Raleway" charset="0"/>
                <a:ea typeface="Lato" charset="0"/>
              </a:rPr>
              <a:t> vitae, </a:t>
            </a:r>
          </a:p>
        </p:txBody>
      </p:sp>
      <p:sp>
        <p:nvSpPr>
          <p:cNvPr id="20" name="Marcador de texto 15"/>
          <p:cNvSpPr>
            <a:spLocks noGrp="1"/>
          </p:cNvSpPr>
          <p:nvPr>
            <p:ph type="body" sz="quarter" idx="16" hasCustomPrompt="1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 lang="es-ES"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1000" b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21" name="Marcador de texto 18"/>
          <p:cNvSpPr>
            <a:spLocks noGrp="1"/>
          </p:cNvSpPr>
          <p:nvPr>
            <p:ph type="body" sz="quarter" idx="17" hasCustomPrompt="1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1pPr>
            <a:lvl2pPr marL="4572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2pPr>
            <a:lvl3pPr marL="9144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3pPr>
            <a:lvl4pPr marL="13716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4pPr>
            <a:lvl5pPr marL="18288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5pPr>
          </a:lstStyle>
          <a:p>
            <a:pPr eaLnBrk="1" hangingPunct="1">
              <a:lnSpc>
                <a:spcPts val="1400"/>
              </a:lnSpc>
              <a:spcBef>
                <a:spcPts val="750"/>
              </a:spcBef>
              <a:buFont typeface="Arial" charset="0"/>
              <a:buNone/>
            </a:pPr>
            <a:r>
              <a:rPr lang="en-GB" sz="900" noProof="0" dirty="0" err="1">
                <a:latin typeface="Raleway" charset="0"/>
                <a:ea typeface="Lato" charset="0"/>
              </a:rPr>
              <a:t>Lorem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ipsum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dolor</a:t>
            </a:r>
            <a:r>
              <a:rPr lang="en-GB" sz="900" noProof="0" dirty="0">
                <a:latin typeface="Raleway" charset="0"/>
                <a:ea typeface="Lato" charset="0"/>
              </a:rPr>
              <a:t> sit </a:t>
            </a:r>
            <a:r>
              <a:rPr lang="en-GB" sz="900" noProof="0" dirty="0" err="1">
                <a:latin typeface="Raleway" charset="0"/>
                <a:ea typeface="Lato" charset="0"/>
              </a:rPr>
              <a:t>amet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consectetur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adipiscing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elit</a:t>
            </a:r>
            <a:r>
              <a:rPr lang="en-GB" sz="900" noProof="0" dirty="0">
                <a:latin typeface="Raleway" charset="0"/>
                <a:ea typeface="Lato" charset="0"/>
              </a:rPr>
              <a:t>. </a:t>
            </a:r>
            <a:r>
              <a:rPr lang="en-GB" sz="900" noProof="0" dirty="0" err="1">
                <a:latin typeface="Raleway" charset="0"/>
                <a:ea typeface="Lato" charset="0"/>
              </a:rPr>
              <a:t>Fusce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diam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tortor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mattis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quis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dapibus</a:t>
            </a:r>
            <a:r>
              <a:rPr lang="en-GB" sz="900" noProof="0" dirty="0">
                <a:latin typeface="Raleway" charset="0"/>
                <a:ea typeface="Lato" charset="0"/>
              </a:rPr>
              <a:t> vitae, </a:t>
            </a:r>
          </a:p>
        </p:txBody>
      </p:sp>
      <p:sp>
        <p:nvSpPr>
          <p:cNvPr id="22" name="Marcador de texto 15"/>
          <p:cNvSpPr>
            <a:spLocks noGrp="1"/>
          </p:cNvSpPr>
          <p:nvPr>
            <p:ph type="body" sz="quarter" idx="18" hasCustomPrompt="1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 lang="es-ES"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1000" b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23" name="Marcador de texto 18"/>
          <p:cNvSpPr>
            <a:spLocks noGrp="1"/>
          </p:cNvSpPr>
          <p:nvPr>
            <p:ph type="body" sz="quarter" idx="19" hasCustomPrompt="1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1pPr>
            <a:lvl2pPr marL="4572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2pPr>
            <a:lvl3pPr marL="9144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3pPr>
            <a:lvl4pPr marL="13716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4pPr>
            <a:lvl5pPr marL="18288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5pPr>
          </a:lstStyle>
          <a:p>
            <a:pPr eaLnBrk="1" hangingPunct="1">
              <a:lnSpc>
                <a:spcPts val="1400"/>
              </a:lnSpc>
              <a:spcBef>
                <a:spcPts val="750"/>
              </a:spcBef>
              <a:buFont typeface="Arial" charset="0"/>
              <a:buNone/>
            </a:pPr>
            <a:r>
              <a:rPr lang="en-GB" sz="900" noProof="0" dirty="0" err="1">
                <a:latin typeface="Raleway" charset="0"/>
                <a:ea typeface="Lato" charset="0"/>
              </a:rPr>
              <a:t>Lorem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ipsum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dolor</a:t>
            </a:r>
            <a:r>
              <a:rPr lang="en-GB" sz="900" noProof="0" dirty="0">
                <a:latin typeface="Raleway" charset="0"/>
                <a:ea typeface="Lato" charset="0"/>
              </a:rPr>
              <a:t> sit </a:t>
            </a:r>
            <a:r>
              <a:rPr lang="en-GB" sz="900" noProof="0" dirty="0" err="1">
                <a:latin typeface="Raleway" charset="0"/>
                <a:ea typeface="Lato" charset="0"/>
              </a:rPr>
              <a:t>amet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consectetur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adipiscing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elit</a:t>
            </a:r>
            <a:r>
              <a:rPr lang="en-GB" sz="900" noProof="0" dirty="0">
                <a:latin typeface="Raleway" charset="0"/>
                <a:ea typeface="Lato" charset="0"/>
              </a:rPr>
              <a:t>. </a:t>
            </a:r>
            <a:r>
              <a:rPr lang="en-GB" sz="900" noProof="0" dirty="0" err="1">
                <a:latin typeface="Raleway" charset="0"/>
                <a:ea typeface="Lato" charset="0"/>
              </a:rPr>
              <a:t>Fusce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diam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tortor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mattis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quis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dapibus</a:t>
            </a:r>
            <a:r>
              <a:rPr lang="en-GB" sz="900" noProof="0" dirty="0">
                <a:latin typeface="Raleway" charset="0"/>
                <a:ea typeface="Lato" charset="0"/>
              </a:rPr>
              <a:t> vitae, </a:t>
            </a:r>
          </a:p>
        </p:txBody>
      </p:sp>
      <p:sp>
        <p:nvSpPr>
          <p:cNvPr id="24" name="Rectángulo redondeado 23"/>
          <p:cNvSpPr/>
          <p:nvPr userDrawn="1"/>
        </p:nvSpPr>
        <p:spPr>
          <a:xfrm>
            <a:off x="3322638" y="3948148"/>
            <a:ext cx="98425" cy="611187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1350">
              <a:solidFill>
                <a:schemeClr val="bg2"/>
              </a:solidFill>
            </a:endParaRPr>
          </a:p>
        </p:txBody>
      </p:sp>
      <p:sp>
        <p:nvSpPr>
          <p:cNvPr id="25" name="Marcador de texto 15"/>
          <p:cNvSpPr>
            <a:spLocks noGrp="1"/>
          </p:cNvSpPr>
          <p:nvPr>
            <p:ph type="body" sz="quarter" idx="20" hasCustomPrompt="1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 lang="es-ES"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1000" b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26" name="Marcador de texto 18"/>
          <p:cNvSpPr>
            <a:spLocks noGrp="1"/>
          </p:cNvSpPr>
          <p:nvPr>
            <p:ph type="body" sz="quarter" idx="21" hasCustomPrompt="1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1pPr>
            <a:lvl2pPr marL="4572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2pPr>
            <a:lvl3pPr marL="9144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3pPr>
            <a:lvl4pPr marL="13716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4pPr>
            <a:lvl5pPr marL="18288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5pPr>
          </a:lstStyle>
          <a:p>
            <a:pPr eaLnBrk="1" hangingPunct="1">
              <a:lnSpc>
                <a:spcPts val="1400"/>
              </a:lnSpc>
              <a:spcBef>
                <a:spcPts val="750"/>
              </a:spcBef>
              <a:buFont typeface="Arial" charset="0"/>
              <a:buNone/>
            </a:pPr>
            <a:r>
              <a:rPr lang="en-GB" sz="900" noProof="0" dirty="0" err="1">
                <a:latin typeface="Raleway" charset="0"/>
                <a:ea typeface="Lato" charset="0"/>
              </a:rPr>
              <a:t>Lorem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ipsum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dolor</a:t>
            </a:r>
            <a:r>
              <a:rPr lang="en-GB" sz="900" noProof="0" dirty="0">
                <a:latin typeface="Raleway" charset="0"/>
                <a:ea typeface="Lato" charset="0"/>
              </a:rPr>
              <a:t> sit </a:t>
            </a:r>
            <a:r>
              <a:rPr lang="en-GB" sz="900" noProof="0" dirty="0" err="1">
                <a:latin typeface="Raleway" charset="0"/>
                <a:ea typeface="Lato" charset="0"/>
              </a:rPr>
              <a:t>amet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consectetur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adipiscing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elit</a:t>
            </a:r>
            <a:r>
              <a:rPr lang="en-GB" sz="900" noProof="0" dirty="0">
                <a:latin typeface="Raleway" charset="0"/>
                <a:ea typeface="Lato" charset="0"/>
              </a:rPr>
              <a:t>. </a:t>
            </a:r>
            <a:r>
              <a:rPr lang="en-GB" sz="900" noProof="0" dirty="0" err="1">
                <a:latin typeface="Raleway" charset="0"/>
                <a:ea typeface="Lato" charset="0"/>
              </a:rPr>
              <a:t>Fusce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diam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tortor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mattis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quis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dapibus</a:t>
            </a:r>
            <a:r>
              <a:rPr lang="en-GB" sz="900" noProof="0" dirty="0">
                <a:latin typeface="Raleway" charset="0"/>
                <a:ea typeface="Lato" charset="0"/>
              </a:rPr>
              <a:t> vitae, </a:t>
            </a:r>
          </a:p>
        </p:txBody>
      </p:sp>
    </p:spTree>
    <p:extLst>
      <p:ext uri="{BB962C8B-B14F-4D97-AF65-F5344CB8AC3E}">
        <p14:creationId xmlns:p14="http://schemas.microsoft.com/office/powerpoint/2010/main" val="415628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897" y="836164"/>
            <a:ext cx="5306521" cy="3932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Tittle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rgbClr val="2797B9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 lang="es-ES"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1000" b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1pPr>
            <a:lvl2pPr marL="4572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2pPr>
            <a:lvl3pPr marL="9144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3pPr>
            <a:lvl4pPr marL="13716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4pPr>
            <a:lvl5pPr marL="18288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5pPr>
          </a:lstStyle>
          <a:p>
            <a:pPr eaLnBrk="1" hangingPunct="1">
              <a:lnSpc>
                <a:spcPts val="1400"/>
              </a:lnSpc>
              <a:spcBef>
                <a:spcPts val="750"/>
              </a:spcBef>
              <a:buFont typeface="Arial" charset="0"/>
              <a:buNone/>
            </a:pPr>
            <a:r>
              <a:rPr lang="en-GB" sz="900" noProof="0" dirty="0" err="1">
                <a:latin typeface="Raleway" charset="0"/>
                <a:ea typeface="Lato" charset="0"/>
              </a:rPr>
              <a:t>Lorem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ipsum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dolor</a:t>
            </a:r>
            <a:r>
              <a:rPr lang="en-GB" sz="900" noProof="0" dirty="0">
                <a:latin typeface="Raleway" charset="0"/>
                <a:ea typeface="Lato" charset="0"/>
              </a:rPr>
              <a:t> sit </a:t>
            </a:r>
            <a:r>
              <a:rPr lang="en-GB" sz="900" noProof="0" dirty="0" err="1">
                <a:latin typeface="Raleway" charset="0"/>
                <a:ea typeface="Lato" charset="0"/>
              </a:rPr>
              <a:t>amet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consectetur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adipiscing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elit</a:t>
            </a:r>
            <a:r>
              <a:rPr lang="en-GB" sz="900" noProof="0" dirty="0">
                <a:latin typeface="Raleway" charset="0"/>
                <a:ea typeface="Lato" charset="0"/>
              </a:rPr>
              <a:t>. </a:t>
            </a:r>
            <a:r>
              <a:rPr lang="en-GB" sz="900" noProof="0" dirty="0" err="1">
                <a:latin typeface="Raleway" charset="0"/>
                <a:ea typeface="Lato" charset="0"/>
              </a:rPr>
              <a:t>Fusce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diam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tortor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mattis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quis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dapibus</a:t>
            </a:r>
            <a:r>
              <a:rPr lang="en-GB" sz="900" noProof="0" dirty="0">
                <a:latin typeface="Raleway" charset="0"/>
                <a:ea typeface="Lato" charset="0"/>
              </a:rPr>
              <a:t> vitae, </a:t>
            </a:r>
          </a:p>
        </p:txBody>
      </p:sp>
      <p:sp>
        <p:nvSpPr>
          <p:cNvPr id="20" name="Marcador de texto 15"/>
          <p:cNvSpPr>
            <a:spLocks noGrp="1"/>
          </p:cNvSpPr>
          <p:nvPr>
            <p:ph type="body" sz="quarter" idx="16" hasCustomPrompt="1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 lang="es-ES"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1000" b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21" name="Marcador de texto 18"/>
          <p:cNvSpPr>
            <a:spLocks noGrp="1"/>
          </p:cNvSpPr>
          <p:nvPr>
            <p:ph type="body" sz="quarter" idx="17" hasCustomPrompt="1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1pPr>
            <a:lvl2pPr marL="4572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2pPr>
            <a:lvl3pPr marL="9144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3pPr>
            <a:lvl4pPr marL="13716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4pPr>
            <a:lvl5pPr marL="18288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5pPr>
          </a:lstStyle>
          <a:p>
            <a:pPr eaLnBrk="1" hangingPunct="1">
              <a:lnSpc>
                <a:spcPts val="1400"/>
              </a:lnSpc>
              <a:spcBef>
                <a:spcPts val="750"/>
              </a:spcBef>
              <a:buFont typeface="Arial" charset="0"/>
              <a:buNone/>
            </a:pPr>
            <a:r>
              <a:rPr lang="en-GB" sz="900" noProof="0" dirty="0" err="1">
                <a:latin typeface="Raleway" charset="0"/>
                <a:ea typeface="Lato" charset="0"/>
              </a:rPr>
              <a:t>Lorem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ipsum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dolor</a:t>
            </a:r>
            <a:r>
              <a:rPr lang="en-GB" sz="900" noProof="0" dirty="0">
                <a:latin typeface="Raleway" charset="0"/>
                <a:ea typeface="Lato" charset="0"/>
              </a:rPr>
              <a:t> sit </a:t>
            </a:r>
            <a:r>
              <a:rPr lang="en-GB" sz="900" noProof="0" dirty="0" err="1">
                <a:latin typeface="Raleway" charset="0"/>
                <a:ea typeface="Lato" charset="0"/>
              </a:rPr>
              <a:t>amet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consectetur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adipiscing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elit</a:t>
            </a:r>
            <a:r>
              <a:rPr lang="en-GB" sz="900" noProof="0" dirty="0">
                <a:latin typeface="Raleway" charset="0"/>
                <a:ea typeface="Lato" charset="0"/>
              </a:rPr>
              <a:t>. </a:t>
            </a:r>
            <a:r>
              <a:rPr lang="en-GB" sz="900" noProof="0" dirty="0" err="1">
                <a:latin typeface="Raleway" charset="0"/>
                <a:ea typeface="Lato" charset="0"/>
              </a:rPr>
              <a:t>Fusce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diam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tortor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mattis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quis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dapibus</a:t>
            </a:r>
            <a:r>
              <a:rPr lang="en-GB" sz="900" noProof="0" dirty="0">
                <a:latin typeface="Raleway" charset="0"/>
                <a:ea typeface="Lato" charset="0"/>
              </a:rPr>
              <a:t> vitae, </a:t>
            </a:r>
          </a:p>
        </p:txBody>
      </p:sp>
      <p:sp>
        <p:nvSpPr>
          <p:cNvPr id="22" name="Marcador de texto 15"/>
          <p:cNvSpPr>
            <a:spLocks noGrp="1"/>
          </p:cNvSpPr>
          <p:nvPr>
            <p:ph type="body" sz="quarter" idx="18" hasCustomPrompt="1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 lang="es-ES"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1000" b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23" name="Marcador de texto 18"/>
          <p:cNvSpPr>
            <a:spLocks noGrp="1"/>
          </p:cNvSpPr>
          <p:nvPr>
            <p:ph type="body" sz="quarter" idx="19" hasCustomPrompt="1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1pPr>
            <a:lvl2pPr marL="4572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2pPr>
            <a:lvl3pPr marL="9144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3pPr>
            <a:lvl4pPr marL="13716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4pPr>
            <a:lvl5pPr marL="18288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5pPr>
          </a:lstStyle>
          <a:p>
            <a:pPr eaLnBrk="1" hangingPunct="1">
              <a:lnSpc>
                <a:spcPts val="1400"/>
              </a:lnSpc>
              <a:spcBef>
                <a:spcPts val="750"/>
              </a:spcBef>
              <a:buFont typeface="Arial" charset="0"/>
              <a:buNone/>
            </a:pPr>
            <a:r>
              <a:rPr lang="en-GB" sz="900" noProof="0" dirty="0" err="1">
                <a:latin typeface="Raleway" charset="0"/>
                <a:ea typeface="Lato" charset="0"/>
              </a:rPr>
              <a:t>Lorem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ipsum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dolor</a:t>
            </a:r>
            <a:r>
              <a:rPr lang="en-GB" sz="900" noProof="0" dirty="0">
                <a:latin typeface="Raleway" charset="0"/>
                <a:ea typeface="Lato" charset="0"/>
              </a:rPr>
              <a:t> sit </a:t>
            </a:r>
            <a:r>
              <a:rPr lang="en-GB" sz="900" noProof="0" dirty="0" err="1">
                <a:latin typeface="Raleway" charset="0"/>
                <a:ea typeface="Lato" charset="0"/>
              </a:rPr>
              <a:t>amet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consectetur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adipiscing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elit</a:t>
            </a:r>
            <a:r>
              <a:rPr lang="en-GB" sz="900" noProof="0" dirty="0">
                <a:latin typeface="Raleway" charset="0"/>
                <a:ea typeface="Lato" charset="0"/>
              </a:rPr>
              <a:t>. </a:t>
            </a:r>
            <a:r>
              <a:rPr lang="en-GB" sz="900" noProof="0" dirty="0" err="1">
                <a:latin typeface="Raleway" charset="0"/>
                <a:ea typeface="Lato" charset="0"/>
              </a:rPr>
              <a:t>Fusce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diam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tortor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mattis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quis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dapibus</a:t>
            </a:r>
            <a:r>
              <a:rPr lang="en-GB" sz="900" noProof="0" dirty="0">
                <a:latin typeface="Raleway" charset="0"/>
                <a:ea typeface="Lato" charset="0"/>
              </a:rPr>
              <a:t> vitae, </a:t>
            </a:r>
          </a:p>
        </p:txBody>
      </p:sp>
      <p:sp>
        <p:nvSpPr>
          <p:cNvPr id="25" name="Marcador de texto 15"/>
          <p:cNvSpPr>
            <a:spLocks noGrp="1"/>
          </p:cNvSpPr>
          <p:nvPr>
            <p:ph type="body" sz="quarter" idx="20" hasCustomPrompt="1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/>
              <a:buNone/>
              <a:defRPr lang="es-ES" sz="10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GB" sz="1000" b="0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title example here</a:t>
            </a:r>
          </a:p>
        </p:txBody>
      </p:sp>
      <p:sp>
        <p:nvSpPr>
          <p:cNvPr id="26" name="Marcador de texto 18"/>
          <p:cNvSpPr>
            <a:spLocks noGrp="1"/>
          </p:cNvSpPr>
          <p:nvPr>
            <p:ph type="body" sz="quarter" idx="21" hasCustomPrompt="1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1pPr>
            <a:lvl2pPr marL="4572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2pPr>
            <a:lvl3pPr marL="9144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3pPr>
            <a:lvl4pPr marL="13716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 smtClean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4pPr>
            <a:lvl5pPr marL="1828800" indent="0" algn="l" defTabSz="685800" rtl="0" eaLnBrk="1" fontAlgn="base" hangingPunct="1">
              <a:lnSpc>
                <a:spcPts val="14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900" kern="1200" dirty="0">
                <a:solidFill>
                  <a:schemeClr val="tx1"/>
                </a:solidFill>
                <a:latin typeface="Raleway" charset="0"/>
                <a:ea typeface="Lato" charset="0"/>
                <a:cs typeface="ＭＳ Ｐゴシック" charset="0"/>
              </a:defRPr>
            </a:lvl5pPr>
          </a:lstStyle>
          <a:p>
            <a:pPr eaLnBrk="1" hangingPunct="1">
              <a:lnSpc>
                <a:spcPts val="1400"/>
              </a:lnSpc>
              <a:spcBef>
                <a:spcPts val="750"/>
              </a:spcBef>
              <a:buFont typeface="Arial" charset="0"/>
              <a:buNone/>
            </a:pPr>
            <a:r>
              <a:rPr lang="en-GB" sz="900" noProof="0" dirty="0" err="1">
                <a:latin typeface="Raleway" charset="0"/>
                <a:ea typeface="Lato" charset="0"/>
              </a:rPr>
              <a:t>Lorem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ipsum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dolor</a:t>
            </a:r>
            <a:r>
              <a:rPr lang="en-GB" sz="900" noProof="0" dirty="0">
                <a:latin typeface="Raleway" charset="0"/>
                <a:ea typeface="Lato" charset="0"/>
              </a:rPr>
              <a:t> sit </a:t>
            </a:r>
            <a:r>
              <a:rPr lang="en-GB" sz="900" noProof="0" dirty="0" err="1">
                <a:latin typeface="Raleway" charset="0"/>
                <a:ea typeface="Lato" charset="0"/>
              </a:rPr>
              <a:t>amet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consectetur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adipiscing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elit</a:t>
            </a:r>
            <a:r>
              <a:rPr lang="en-GB" sz="900" noProof="0" dirty="0">
                <a:latin typeface="Raleway" charset="0"/>
                <a:ea typeface="Lato" charset="0"/>
              </a:rPr>
              <a:t>. </a:t>
            </a:r>
            <a:r>
              <a:rPr lang="en-GB" sz="900" noProof="0" dirty="0" err="1">
                <a:latin typeface="Raleway" charset="0"/>
                <a:ea typeface="Lato" charset="0"/>
              </a:rPr>
              <a:t>Fusce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diam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tortor</a:t>
            </a:r>
            <a:r>
              <a:rPr lang="en-GB" sz="900" noProof="0" dirty="0">
                <a:latin typeface="Raleway" charset="0"/>
                <a:ea typeface="Lato" charset="0"/>
              </a:rPr>
              <a:t>, </a:t>
            </a:r>
            <a:r>
              <a:rPr lang="en-GB" sz="900" noProof="0" dirty="0" err="1">
                <a:latin typeface="Raleway" charset="0"/>
                <a:ea typeface="Lato" charset="0"/>
              </a:rPr>
              <a:t>mattis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quis</a:t>
            </a:r>
            <a:r>
              <a:rPr lang="en-GB" sz="900" noProof="0" dirty="0">
                <a:latin typeface="Raleway" charset="0"/>
                <a:ea typeface="Lato" charset="0"/>
              </a:rPr>
              <a:t> </a:t>
            </a:r>
            <a:r>
              <a:rPr lang="en-GB" sz="900" noProof="0" dirty="0" err="1">
                <a:latin typeface="Raleway" charset="0"/>
                <a:ea typeface="Lato" charset="0"/>
              </a:rPr>
              <a:t>dapibus</a:t>
            </a:r>
            <a:r>
              <a:rPr lang="en-GB" sz="900" noProof="0" dirty="0">
                <a:latin typeface="Raleway" charset="0"/>
                <a:ea typeface="Lato" charset="0"/>
              </a:rPr>
              <a:t> vitae, 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2" hasCustomPrompt="1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1pPr>
            <a:lvl2pPr marL="4572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2pPr>
            <a:lvl3pPr marL="9144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3pPr>
            <a:lvl4pPr marL="13716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4pPr>
            <a:lvl5pPr marL="18288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5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28" name="Marcador de texto 7"/>
          <p:cNvSpPr>
            <a:spLocks noGrp="1"/>
          </p:cNvSpPr>
          <p:nvPr>
            <p:ph type="body" sz="quarter" idx="23" hasCustomPrompt="1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2797B9"/>
                </a:solidFill>
                <a:latin typeface="Raleway Light" charset="0"/>
                <a:ea typeface="ＭＳ Ｐゴシック" charset="0"/>
                <a:cs typeface="Raleway Light" charset="0"/>
              </a:defRPr>
            </a:lvl1pPr>
            <a:lvl2pPr marL="4572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2pPr>
            <a:lvl3pPr marL="9144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3pPr>
            <a:lvl4pPr marL="13716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4pPr>
            <a:lvl5pPr marL="18288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5pPr>
          </a:lstStyle>
          <a:p>
            <a:pPr lvl="0"/>
            <a:r>
              <a:rPr lang="es-ES" dirty="0"/>
              <a:t>02</a:t>
            </a:r>
          </a:p>
        </p:txBody>
      </p:sp>
      <p:sp>
        <p:nvSpPr>
          <p:cNvPr id="29" name="Marcador de texto 7"/>
          <p:cNvSpPr>
            <a:spLocks noGrp="1"/>
          </p:cNvSpPr>
          <p:nvPr>
            <p:ph type="body" sz="quarter" idx="24" hasCustomPrompt="1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chemeClr val="bg1">
                    <a:lumMod val="75000"/>
                  </a:schemeClr>
                </a:solidFill>
                <a:latin typeface="Raleway Light" charset="0"/>
                <a:ea typeface="ＭＳ Ｐゴシック" charset="0"/>
                <a:cs typeface="Raleway Light" charset="0"/>
              </a:defRPr>
            </a:lvl1pPr>
            <a:lvl2pPr marL="4572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2pPr>
            <a:lvl3pPr marL="9144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3pPr>
            <a:lvl4pPr marL="13716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4pPr>
            <a:lvl5pPr marL="18288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5pPr>
          </a:lstStyle>
          <a:p>
            <a:pPr lvl="0"/>
            <a:r>
              <a:rPr lang="es-ES" dirty="0"/>
              <a:t>03</a:t>
            </a:r>
          </a:p>
        </p:txBody>
      </p:sp>
      <p:sp>
        <p:nvSpPr>
          <p:cNvPr id="30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chemeClr val="bg2">
                    <a:lumMod val="75000"/>
                  </a:schemeClr>
                </a:solidFill>
                <a:latin typeface="Raleway Light" charset="0"/>
                <a:ea typeface="ＭＳ Ｐゴシック" charset="0"/>
                <a:cs typeface="Raleway Light" charset="0"/>
              </a:defRPr>
            </a:lvl1pPr>
            <a:lvl2pPr marL="4572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2pPr>
            <a:lvl3pPr marL="9144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3pPr>
            <a:lvl4pPr marL="13716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 smtClean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4pPr>
            <a:lvl5pPr marL="1828800" indent="0" algn="ctr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None/>
              <a:defRPr lang="es-ES" sz="5000" kern="1200" dirty="0">
                <a:solidFill>
                  <a:srgbClr val="145074"/>
                </a:solidFill>
                <a:latin typeface="Raleway Light" charset="0"/>
                <a:ea typeface="ＭＳ Ｐゴシック" charset="0"/>
                <a:cs typeface="Raleway Light" charset="0"/>
              </a:defRPr>
            </a:lvl5pPr>
          </a:lstStyle>
          <a:p>
            <a:pPr lvl="0"/>
            <a:r>
              <a:rPr lang="es-E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209156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896" y="836164"/>
            <a:ext cx="7215817" cy="393213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800" b="1" i="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Tittle</a:t>
            </a:r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897" y="1296883"/>
            <a:ext cx="7215816" cy="22185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i="0" baseline="0">
                <a:solidFill>
                  <a:srgbClr val="2797B9"/>
                </a:solidFill>
                <a:latin typeface="Raleway SemiBold"/>
                <a:ea typeface="Raleway Black" charset="0"/>
                <a:cs typeface="Raleway SemiBold"/>
              </a:defRPr>
            </a:lvl1pPr>
            <a:lvl2pPr marL="4572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>
              <a:buNone/>
              <a:defRPr sz="4000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898525" y="1586239"/>
            <a:ext cx="7215188" cy="29940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buSzPct val="125000"/>
              <a:defRPr sz="1600" baseline="0">
                <a:latin typeface="Raleway"/>
              </a:defRPr>
            </a:lvl1pPr>
            <a:lvl2pPr>
              <a:buClr>
                <a:srgbClr val="2797B9"/>
              </a:buClr>
              <a:buSzPct val="125000"/>
              <a:defRPr sz="1400" baseline="0">
                <a:latin typeface="Raleway"/>
              </a:defRPr>
            </a:lvl2pPr>
            <a:lvl3pPr>
              <a:buClr>
                <a:schemeClr val="bg2">
                  <a:lumMod val="75000"/>
                </a:schemeClr>
              </a:buClr>
              <a:buSzPct val="125000"/>
              <a:defRPr sz="1300" baseline="0">
                <a:latin typeface="Raleway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Add text 1st level</a:t>
            </a:r>
          </a:p>
          <a:p>
            <a:pPr lvl="1"/>
            <a:r>
              <a:rPr lang="en-GB" noProof="0" dirty="0"/>
              <a:t>Add text 2nd level</a:t>
            </a:r>
          </a:p>
          <a:p>
            <a:pPr lvl="2"/>
            <a:r>
              <a:rPr lang="en-GB" noProof="0" dirty="0"/>
              <a:t>Add text 3rd level</a:t>
            </a:r>
          </a:p>
        </p:txBody>
      </p:sp>
    </p:spTree>
    <p:extLst>
      <p:ext uri="{BB962C8B-B14F-4D97-AF65-F5344CB8AC3E}">
        <p14:creationId xmlns:p14="http://schemas.microsoft.com/office/powerpoint/2010/main" val="423961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_art03.jpg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1027" name="Rectangle 1"/>
          <p:cNvSpPr>
            <a:spLocks noChangeArrowheads="1"/>
          </p:cNvSpPr>
          <p:nvPr userDrawn="1"/>
        </p:nvSpPr>
        <p:spPr bwMode="auto">
          <a:xfrm>
            <a:off x="8732044" y="4482721"/>
            <a:ext cx="3508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fld id="{61939BC9-62F4-2743-A60D-D2DA138D815C}" type="slidenum">
              <a:rPr lang="es-ES_tradnl" sz="900">
                <a:latin typeface="Raleway SemiBold" charset="0"/>
                <a:cs typeface="Raleway SemiBold" charset="0"/>
              </a:rPr>
              <a:pPr/>
              <a:t>‹#›</a:t>
            </a:fld>
            <a:endParaRPr lang="en-US" sz="900" dirty="0">
              <a:latin typeface="Raleway SemiBold" charset="0"/>
              <a:cs typeface="Raleway SemiBold" charset="0"/>
            </a:endParaRPr>
          </a:p>
        </p:txBody>
      </p:sp>
      <p:pic>
        <p:nvPicPr>
          <p:cNvPr id="1028" name="Picture 2" descr="Bandera_de_la_Union_Europea.png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4"/>
          <p:cNvSpPr txBox="1">
            <a:spLocks noChangeArrowheads="1"/>
          </p:cNvSpPr>
          <p:nvPr userDrawn="1"/>
        </p:nvSpPr>
        <p:spPr bwMode="auto"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defRPr/>
            </a:pPr>
            <a:r>
              <a:rPr lang="en-US" sz="700" b="0" i="1" dirty="0">
                <a:solidFill>
                  <a:schemeClr val="tx2"/>
                </a:solidFill>
                <a:latin typeface="Raleway Medium"/>
                <a:cs typeface="Raleway Medium"/>
              </a:rPr>
              <a:t>The project has received funding from the European Union’s Horizon 2020 research and innovation </a:t>
            </a:r>
            <a:r>
              <a:rPr lang="en-US" sz="700" b="0" i="1" dirty="0" err="1">
                <a:solidFill>
                  <a:schemeClr val="tx2"/>
                </a:solidFill>
                <a:latin typeface="Raleway Medium"/>
                <a:cs typeface="Raleway Medium"/>
              </a:rPr>
              <a:t>programme</a:t>
            </a:r>
            <a:r>
              <a:rPr lang="en-US" sz="700" b="0" i="1" dirty="0">
                <a:solidFill>
                  <a:schemeClr val="tx2"/>
                </a:solidFill>
                <a:latin typeface="Raleway Medium"/>
                <a:cs typeface="Raleway Medium"/>
              </a:rPr>
              <a:t> under grant agreement No 825111</a:t>
            </a:r>
            <a:r>
              <a:rPr lang="en-US" sz="700" b="0" i="0" dirty="0">
                <a:solidFill>
                  <a:schemeClr val="tx2"/>
                </a:solidFill>
                <a:latin typeface="Raleway Medium"/>
                <a:cs typeface="Raleway Medium"/>
              </a:rPr>
              <a:t>.</a:t>
            </a:r>
          </a:p>
        </p:txBody>
      </p:sp>
      <p:pic>
        <p:nvPicPr>
          <p:cNvPr id="1030" name="Picture 15" descr="DEEPHEALTH_logo.png"/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7213" y="225425"/>
            <a:ext cx="73025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93" r:id="rId2"/>
    <p:sldLayoutId id="2147483939" r:id="rId3"/>
    <p:sldLayoutId id="2147483948" r:id="rId4"/>
    <p:sldLayoutId id="2147483891" r:id="rId5"/>
    <p:sldLayoutId id="2147483935" r:id="rId6"/>
    <p:sldLayoutId id="2147483934" r:id="rId7"/>
    <p:sldLayoutId id="2147483936" r:id="rId8"/>
    <p:sldLayoutId id="2147483933" r:id="rId9"/>
    <p:sldLayoutId id="2147483932" r:id="rId10"/>
    <p:sldLayoutId id="2147483892" r:id="rId11"/>
    <p:sldLayoutId id="2147483938" r:id="rId12"/>
    <p:sldLayoutId id="2147483894" r:id="rId13"/>
    <p:sldLayoutId id="2147483895" r:id="rId14"/>
    <p:sldLayoutId id="2147483896" r:id="rId15"/>
    <p:sldLayoutId id="2147483897" r:id="rId16"/>
    <p:sldLayoutId id="2147483937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30" r:id="rId24"/>
    <p:sldLayoutId id="2147483931" r:id="rId25"/>
    <p:sldLayoutId id="2147483949" r:id="rId2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1B084A-2A05-B241-BC82-A2830007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3ADD5-BF2F-EB47-86C6-A3BCC591A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973D5-F2C5-F346-9124-A6AEE2453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9ACAC-5CF6-464F-BFBF-4EDBE32CA4A1}" type="datetimeFigureOut">
              <a:rPr lang="en-GB" smtClean="0"/>
              <a:t>26/01/2022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B8808-2981-AB42-B696-0DA025CEC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3E0A5-8996-4A4B-8613-758E11D9D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9F0E4-B7B0-2744-9F99-F622E4046B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917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emf"/><Relationship Id="rId5" Type="http://schemas.openxmlformats.org/officeDocument/2006/relationships/image" Target="../media/image47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emf"/><Relationship Id="rId5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Relationship Id="rId9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emf"/><Relationship Id="rId5" Type="http://schemas.openxmlformats.org/officeDocument/2006/relationships/image" Target="../media/image58.emf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eduardo.quinones@bsc.e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9050" y="1845465"/>
            <a:ext cx="8488511" cy="621351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ts val="1000"/>
              </a:spcBef>
            </a:pPr>
            <a:r>
              <a:rPr lang="en-US" sz="1800" dirty="0">
                <a:solidFill>
                  <a:srgbClr val="155073"/>
                </a:solidFill>
                <a:latin typeface="Raleway" panose="020B0503030101060003" pitchFamily="34" charset="77"/>
                <a:cs typeface="Raleway Light" charset="0"/>
              </a:rPr>
              <a:t>Deep-Learning and HPC to Boost Biomedical Applications for Health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type="body" sz="quarter" idx="12"/>
          </p:nvPr>
        </p:nvSpPr>
        <p:spPr>
          <a:xfrm>
            <a:off x="1281929" y="2677488"/>
            <a:ext cx="6580142" cy="4238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solidFill>
                  <a:srgbClr val="2FB0CE"/>
                </a:solidFill>
              </a:rPr>
              <a:t>High-Performance Computing (HPC)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sz="2400" dirty="0">
                <a:solidFill>
                  <a:srgbClr val="2FB0CE"/>
                </a:solidFill>
              </a:rPr>
              <a:t>and Deep </a:t>
            </a:r>
            <a:r>
              <a:rPr lang="es-ES" sz="2400" dirty="0" err="1">
                <a:solidFill>
                  <a:srgbClr val="2FB0CE"/>
                </a:solidFill>
              </a:rPr>
              <a:t>Learning</a:t>
            </a:r>
            <a:r>
              <a:rPr lang="es-ES" sz="2400" dirty="0">
                <a:solidFill>
                  <a:srgbClr val="2FB0CE"/>
                </a:solidFill>
              </a:rPr>
              <a:t> Training </a:t>
            </a:r>
            <a:r>
              <a:rPr lang="es-ES" sz="2400" dirty="0" err="1">
                <a:solidFill>
                  <a:srgbClr val="2FB0CE"/>
                </a:solidFill>
              </a:rPr>
              <a:t>Operations</a:t>
            </a:r>
            <a:endParaRPr lang="es-ES" sz="2400" dirty="0">
              <a:solidFill>
                <a:srgbClr val="2FB0CE"/>
              </a:solidFill>
            </a:endParaRP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2512293" y="4471988"/>
            <a:ext cx="4359275" cy="444500"/>
          </a:xfrm>
        </p:spPr>
        <p:txBody>
          <a:bodyPr/>
          <a:lstStyle/>
          <a:p>
            <a:r>
              <a:rPr lang="en-GB" sz="1000" dirty="0"/>
              <a:t>DeepHealth Winter School – 24 January 2022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3678B6C-D7CB-4649-B184-3618D9D514A4}"/>
              </a:ext>
            </a:extLst>
          </p:cNvPr>
          <p:cNvSpPr txBox="1">
            <a:spLocks/>
          </p:cNvSpPr>
          <p:nvPr/>
        </p:nvSpPr>
        <p:spPr>
          <a:xfrm>
            <a:off x="2281240" y="3416942"/>
            <a:ext cx="4821381" cy="1113906"/>
          </a:xfrm>
          <a:prstGeom prst="rect">
            <a:avLst/>
          </a:prstGeom>
        </p:spPr>
        <p:txBody>
          <a:bodyPr anchor="ctr"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lang="es-ES" sz="1600" b="1" kern="1200" dirty="0" smtClean="0">
                <a:solidFill>
                  <a:schemeClr val="bg1"/>
                </a:solidFill>
                <a:latin typeface="Raleway" panose="020B0503030101060003" pitchFamily="34" charset="0"/>
                <a:ea typeface="ＭＳ Ｐゴシック" charset="0"/>
                <a:cs typeface="Raleway" panose="020B0503030101060003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sz="1400" dirty="0"/>
              <a:t>Eduardo Quiñones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b="0" i="1" dirty="0" err="1"/>
              <a:t>eduardo.quinones@bsc.es</a:t>
            </a:r>
            <a:endParaRPr lang="en-GB" sz="1400" b="0" i="1" dirty="0"/>
          </a:p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b="0" dirty="0">
                <a:cs typeface="Courier New" panose="02070309020205020404" pitchFamily="49" charset="0"/>
              </a:rPr>
              <a:t>Barcelona Supercomputing </a:t>
            </a:r>
            <a:r>
              <a:rPr lang="en-GB" sz="1400" b="0" dirty="0" err="1">
                <a:cs typeface="Courier New" panose="02070309020205020404" pitchFamily="49" charset="0"/>
              </a:rPr>
              <a:t>Center</a:t>
            </a:r>
            <a:endParaRPr lang="en-GB" sz="1100" b="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28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211D1-1D71-6449-9514-9BB63746A3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SW Development Complexity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84464-AED5-3242-A96A-5BABABCDE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ES"/>
          </a:p>
        </p:txBody>
      </p:sp>
      <p:pic>
        <p:nvPicPr>
          <p:cNvPr id="6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87E988A0-115C-EC45-A899-F60D80EFED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b="16930"/>
          <a:stretch/>
        </p:blipFill>
        <p:spPr>
          <a:xfrm>
            <a:off x="381000" y="1504950"/>
            <a:ext cx="5334000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FE619-A62A-3C4B-927C-CB93F692A206}"/>
              </a:ext>
            </a:extLst>
          </p:cNvPr>
          <p:cNvSpPr txBox="1"/>
          <p:nvPr/>
        </p:nvSpPr>
        <p:spPr>
          <a:xfrm>
            <a:off x="609600" y="4128855"/>
            <a:ext cx="4409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 dirty="0"/>
              <a:t>Source: ITRS &amp; Hardware-dependent Software, Ecker et al., Springer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227BD-2724-1848-AD88-08592BC66482}"/>
              </a:ext>
            </a:extLst>
          </p:cNvPr>
          <p:cNvSpPr txBox="1"/>
          <p:nvPr/>
        </p:nvSpPr>
        <p:spPr>
          <a:xfrm>
            <a:off x="6019800" y="1504950"/>
            <a:ext cx="2895600" cy="156966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ES" sz="1600" dirty="0">
                <a:latin typeface="Raleway" pitchFamily="2" charset="77"/>
              </a:rPr>
              <a:t>Parallel programming model to efficiently:</a:t>
            </a:r>
          </a:p>
          <a:p>
            <a:pPr marL="342900" indent="-342900">
              <a:buFont typeface="+mj-lt"/>
              <a:buAutoNum type="arabicPeriod"/>
            </a:pPr>
            <a:r>
              <a:rPr lang="en-ES" sz="1600" b="1" dirty="0">
                <a:latin typeface="Raleway" pitchFamily="2" charset="77"/>
              </a:rPr>
              <a:t>Describe </a:t>
            </a:r>
            <a:r>
              <a:rPr lang="en-ES" sz="1600" dirty="0">
                <a:latin typeface="Raleway" pitchFamily="2" charset="77"/>
              </a:rPr>
              <a:t>parallelism</a:t>
            </a:r>
            <a:r>
              <a:rPr lang="en-ES" sz="1600" b="1" dirty="0">
                <a:latin typeface="Raleway" pitchFamily="2" charset="77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ES" sz="1600" b="1" dirty="0">
                <a:latin typeface="Raleway" pitchFamily="2" charset="77"/>
              </a:rPr>
              <a:t>Exploit </a:t>
            </a:r>
            <a:r>
              <a:rPr lang="en-ES" sz="1600" dirty="0">
                <a:latin typeface="Raleway" pitchFamily="2" charset="77"/>
              </a:rPr>
              <a:t>parallelism by distributing the computation</a:t>
            </a:r>
          </a:p>
        </p:txBody>
      </p:sp>
    </p:spTree>
    <p:extLst>
      <p:ext uri="{BB962C8B-B14F-4D97-AF65-F5344CB8AC3E}">
        <p14:creationId xmlns:p14="http://schemas.microsoft.com/office/powerpoint/2010/main" val="187270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3954C7-4A42-C24F-97A1-F230797A3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ES" sz="2400" dirty="0"/>
              <a:t>The DeepHealth HPC Infrastructure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D37AF-7A68-0E43-835E-EEA65391EA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9167" y="827107"/>
            <a:ext cx="7425665" cy="3469483"/>
          </a:xfrm>
        </p:spPr>
        <p:txBody>
          <a:bodyPr/>
          <a:lstStyle/>
          <a:p>
            <a:r>
              <a:rPr lang="en-US" b="1" dirty="0"/>
              <a:t>Exploit the performance capabilities </a:t>
            </a:r>
            <a:r>
              <a:rPr lang="en-US" dirty="0"/>
              <a:t>of </a:t>
            </a:r>
            <a:r>
              <a:rPr lang="en-GB" dirty="0"/>
              <a:t>heterogenous HPC and cloud computing infrastructures featuring GPU, CPU, FPGAs</a:t>
            </a:r>
          </a:p>
          <a:p>
            <a:pPr lvl="1"/>
            <a:r>
              <a:rPr lang="en-ES" i="1" dirty="0"/>
              <a:t>Inter-node parallelism: </a:t>
            </a:r>
            <a:r>
              <a:rPr lang="en-ES" dirty="0"/>
              <a:t>Data-sets are split and distributed across multiple computing nodes interconnected among them</a:t>
            </a:r>
          </a:p>
          <a:p>
            <a:pPr lvl="1"/>
            <a:r>
              <a:rPr lang="en-ES" i="1" dirty="0"/>
              <a:t>Intra-node parallelism: </a:t>
            </a:r>
            <a:r>
              <a:rPr lang="en-ES" dirty="0"/>
              <a:t>Deep learning operations are efficiently assigned to parallel resources according to</a:t>
            </a:r>
            <a:r>
              <a:rPr lang="en-GB" dirty="0"/>
              <a:t> t</a:t>
            </a:r>
            <a:r>
              <a:rPr lang="en-ES" dirty="0"/>
              <a:t>he execution model of the processor architecture, e.g., CPU, GPU, FPGA</a:t>
            </a:r>
            <a:endParaRPr lang="en-GB" dirty="0"/>
          </a:p>
          <a:p>
            <a:r>
              <a:rPr lang="en-GB" b="1" dirty="0"/>
              <a:t>Increase the productivity </a:t>
            </a:r>
            <a:r>
              <a:rPr lang="en-GB" dirty="0"/>
              <a:t>(programmability, portability, performance) of software development </a:t>
            </a:r>
          </a:p>
          <a:p>
            <a:endParaRPr lang="en-GB" dirty="0"/>
          </a:p>
          <a:p>
            <a:endParaRPr lang="en-ES" dirty="0"/>
          </a:p>
        </p:txBody>
      </p:sp>
      <p:pic>
        <p:nvPicPr>
          <p:cNvPr id="5" name="Picture 12" descr="BSC releases COMPSs version 1.4 | BSC-CNS">
            <a:extLst>
              <a:ext uri="{FF2B5EF4-FFF2-40B4-BE49-F238E27FC236}">
                <a16:creationId xmlns:a16="http://schemas.microsoft.com/office/drawing/2014/main" id="{CE7CECCC-16A9-A840-8A99-09972EFED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6" b="13731"/>
          <a:stretch/>
        </p:blipFill>
        <p:spPr bwMode="auto">
          <a:xfrm>
            <a:off x="3636002" y="3311033"/>
            <a:ext cx="388857" cy="3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About - StreamFlow">
            <a:extLst>
              <a:ext uri="{FF2B5EF4-FFF2-40B4-BE49-F238E27FC236}">
                <a16:creationId xmlns:a16="http://schemas.microsoft.com/office/drawing/2014/main" id="{9D873458-541B-D545-B311-54DAEBA79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99" y="3346120"/>
            <a:ext cx="865404" cy="28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KEでRedmineサーバーを立てる〜(1)基本編 | ウネリ技術ブログ">
            <a:extLst>
              <a:ext uri="{FF2B5EF4-FFF2-40B4-BE49-F238E27FC236}">
                <a16:creationId xmlns:a16="http://schemas.microsoft.com/office/drawing/2014/main" id="{55D2081C-F850-6B45-ACE3-62720A23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865" y="3781070"/>
            <a:ext cx="655442" cy="33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penMP - Wikipedia">
            <a:extLst>
              <a:ext uri="{FF2B5EF4-FFF2-40B4-BE49-F238E27FC236}">
                <a16:creationId xmlns:a16="http://schemas.microsoft.com/office/drawing/2014/main" id="{3AD0D94C-8BA0-5740-BBF2-DBBD4584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98" y="4289850"/>
            <a:ext cx="715307" cy="2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UDA - Wikipedia">
            <a:extLst>
              <a:ext uri="{FF2B5EF4-FFF2-40B4-BE49-F238E27FC236}">
                <a16:creationId xmlns:a16="http://schemas.microsoft.com/office/drawing/2014/main" id="{346C4477-55CF-1848-92C0-BE1C73A5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5" y="4255853"/>
            <a:ext cx="434153" cy="26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OpenCL Overview - The Khronos Group Inc">
            <a:extLst>
              <a:ext uri="{FF2B5EF4-FFF2-40B4-BE49-F238E27FC236}">
                <a16:creationId xmlns:a16="http://schemas.microsoft.com/office/drawing/2014/main" id="{0800A091-9A0B-B749-B8E8-8D0CE91AF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917" y="4247559"/>
            <a:ext cx="597411" cy="27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424C65-7A6F-7C40-832A-78A2B35C4C42}"/>
              </a:ext>
            </a:extLst>
          </p:cNvPr>
          <p:cNvSpPr/>
          <p:nvPr/>
        </p:nvSpPr>
        <p:spPr>
          <a:xfrm>
            <a:off x="3439847" y="3259982"/>
            <a:ext cx="1977891" cy="4424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61DB3-49DD-A640-9758-F2A1DE1080DA}"/>
              </a:ext>
            </a:extLst>
          </p:cNvPr>
          <p:cNvSpPr/>
          <p:nvPr/>
        </p:nvSpPr>
        <p:spPr>
          <a:xfrm>
            <a:off x="4227228" y="3781070"/>
            <a:ext cx="1190510" cy="381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A19A68-42A8-3249-B2E3-A4A24F1627E8}"/>
              </a:ext>
            </a:extLst>
          </p:cNvPr>
          <p:cNvSpPr/>
          <p:nvPr/>
        </p:nvSpPr>
        <p:spPr>
          <a:xfrm>
            <a:off x="3439848" y="4198259"/>
            <a:ext cx="1986592" cy="362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6692237-835E-514F-A17C-423CD9A9A65F}"/>
              </a:ext>
            </a:extLst>
          </p:cNvPr>
          <p:cNvSpPr/>
          <p:nvPr/>
        </p:nvSpPr>
        <p:spPr>
          <a:xfrm flipH="1">
            <a:off x="5476783" y="3259982"/>
            <a:ext cx="137110" cy="90274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A48A984-DE4E-3449-895D-B7AEFCC4B8CC}"/>
              </a:ext>
            </a:extLst>
          </p:cNvPr>
          <p:cNvSpPr/>
          <p:nvPr/>
        </p:nvSpPr>
        <p:spPr>
          <a:xfrm flipH="1">
            <a:off x="5485485" y="4156248"/>
            <a:ext cx="160306" cy="4048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7AF8B-D211-F445-BF9F-F77FA0F79701}"/>
              </a:ext>
            </a:extLst>
          </p:cNvPr>
          <p:cNvSpPr txBox="1"/>
          <p:nvPr/>
        </p:nvSpPr>
        <p:spPr>
          <a:xfrm>
            <a:off x="5577288" y="3576839"/>
            <a:ext cx="18870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i="1" dirty="0">
                <a:latin typeface="Raleway" pitchFamily="2" charset="77"/>
              </a:rPr>
              <a:t>Inter-node parallelism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E9809D-3906-414D-B8E3-C9E9128BAF08}"/>
              </a:ext>
            </a:extLst>
          </p:cNvPr>
          <p:cNvSpPr txBox="1"/>
          <p:nvPr/>
        </p:nvSpPr>
        <p:spPr>
          <a:xfrm>
            <a:off x="5645791" y="4223031"/>
            <a:ext cx="189186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i="1" dirty="0">
                <a:latin typeface="Raleway" pitchFamily="2" charset="77"/>
              </a:rPr>
              <a:t>Intra-node parallelism</a:t>
            </a:r>
          </a:p>
        </p:txBody>
      </p:sp>
      <p:pic>
        <p:nvPicPr>
          <p:cNvPr id="1026" name="Picture 2" descr="Contenedores de Docker | ¿Qué es Docker? | AWS">
            <a:extLst>
              <a:ext uri="{FF2B5EF4-FFF2-40B4-BE49-F238E27FC236}">
                <a16:creationId xmlns:a16="http://schemas.microsoft.com/office/drawing/2014/main" id="{3F43A473-90C4-1447-8A72-CCE90ADC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048" y="3785566"/>
            <a:ext cx="743150" cy="3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upo 83">
            <a:extLst>
              <a:ext uri="{FF2B5EF4-FFF2-40B4-BE49-F238E27FC236}">
                <a16:creationId xmlns:a16="http://schemas.microsoft.com/office/drawing/2014/main" id="{B78F954D-D866-8A45-A210-78232AC6173D}"/>
              </a:ext>
            </a:extLst>
          </p:cNvPr>
          <p:cNvGrpSpPr/>
          <p:nvPr/>
        </p:nvGrpSpPr>
        <p:grpSpPr>
          <a:xfrm>
            <a:off x="1518493" y="3170041"/>
            <a:ext cx="1745071" cy="859626"/>
            <a:chOff x="4987861" y="1062784"/>
            <a:chExt cx="1009617" cy="1076548"/>
          </a:xfrm>
        </p:grpSpPr>
        <p:sp>
          <p:nvSpPr>
            <p:cNvPr id="36" name="Rectángulo redondeado 84">
              <a:extLst>
                <a:ext uri="{FF2B5EF4-FFF2-40B4-BE49-F238E27FC236}">
                  <a16:creationId xmlns:a16="http://schemas.microsoft.com/office/drawing/2014/main" id="{E843B395-B002-7749-8C0E-8E10B8726501}"/>
                </a:ext>
              </a:extLst>
            </p:cNvPr>
            <p:cNvSpPr/>
            <p:nvPr/>
          </p:nvSpPr>
          <p:spPr>
            <a:xfrm>
              <a:off x="4987861" y="1062784"/>
              <a:ext cx="1009617" cy="1076548"/>
            </a:xfrm>
            <a:prstGeom prst="roundRect">
              <a:avLst/>
            </a:prstGeom>
            <a:solidFill>
              <a:srgbClr val="2898B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0000" bIns="0" rtlCol="0" anchor="ctr"/>
            <a:lstStyle/>
            <a:p>
              <a:pPr algn="ctr"/>
              <a:endParaRPr lang="en-GB" b="1" dirty="0">
                <a:solidFill>
                  <a:schemeClr val="bg1">
                    <a:lumMod val="20000"/>
                    <a:lumOff val="80000"/>
                  </a:schemeClr>
                </a:solidFill>
                <a:latin typeface="Raleway" panose="020B0503030101060003" pitchFamily="34" charset="0"/>
              </a:endParaRPr>
            </a:p>
            <a:p>
              <a:pPr algn="ctr"/>
              <a:r>
                <a:rPr lang="en-GB" sz="16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GB" sz="1600" b="1" dirty="0" err="1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HPC+Cloud</a:t>
              </a:r>
              <a:r>
                <a:rPr lang="en-GB" sz="16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 </a:t>
              </a:r>
            </a:p>
            <a:p>
              <a:pPr algn="ctr"/>
              <a:r>
                <a:rPr lang="en-GB" sz="1600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infrastructure</a:t>
              </a:r>
            </a:p>
          </p:txBody>
        </p:sp>
        <p:pic>
          <p:nvPicPr>
            <p:cNvPr id="37" name="Imagen 85">
              <a:extLst>
                <a:ext uri="{FF2B5EF4-FFF2-40B4-BE49-F238E27FC236}">
                  <a16:creationId xmlns:a16="http://schemas.microsoft.com/office/drawing/2014/main" id="{701B7FBB-D9EC-1C48-9477-E4D397AE2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752" y="1070508"/>
              <a:ext cx="595630" cy="369586"/>
            </a:xfrm>
            <a:prstGeom prst="rect">
              <a:avLst/>
            </a:prstGeom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0BF5AD-8DCD-CC45-8994-984009052C64}"/>
              </a:ext>
            </a:extLst>
          </p:cNvPr>
          <p:cNvSpPr/>
          <p:nvPr/>
        </p:nvSpPr>
        <p:spPr>
          <a:xfrm>
            <a:off x="3347057" y="3192905"/>
            <a:ext cx="4117286" cy="1484026"/>
          </a:xfrm>
          <a:prstGeom prst="roundRect">
            <a:avLst>
              <a:gd name="adj" fmla="val 4546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6968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4043A3-B9AF-564B-8C77-0837823F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83" y="2167467"/>
            <a:ext cx="6240118" cy="1352537"/>
          </a:xfrm>
        </p:spPr>
        <p:txBody>
          <a:bodyPr/>
          <a:lstStyle/>
          <a:p>
            <a:pPr algn="l"/>
            <a:r>
              <a:rPr lang="en-ES" sz="2800" dirty="0"/>
              <a:t>The Parallel Nature of Deep Learning Training Operation:</a:t>
            </a:r>
            <a:br>
              <a:rPr lang="en-ES" sz="2800" dirty="0"/>
            </a:br>
            <a:r>
              <a:rPr lang="en-ES" sz="2800" dirty="0"/>
              <a:t>Parallel Performance vs. Accuracy</a:t>
            </a:r>
          </a:p>
        </p:txBody>
      </p:sp>
    </p:spTree>
    <p:extLst>
      <p:ext uri="{BB962C8B-B14F-4D97-AF65-F5344CB8AC3E}">
        <p14:creationId xmlns:p14="http://schemas.microsoft.com/office/powerpoint/2010/main" val="106038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B71899-69EA-5F40-BC69-1FD64816CB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Parallel Execution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7EE03-D9BF-6F42-AE6C-00B7856CA2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1854" y="954137"/>
            <a:ext cx="8245476" cy="3734464"/>
          </a:xfrm>
        </p:spPr>
        <p:txBody>
          <a:bodyPr/>
          <a:lstStyle/>
          <a:p>
            <a:r>
              <a:rPr lang="en-ES" sz="1800" dirty="0">
                <a:sym typeface="Wingdings" pitchFamily="2" charset="2"/>
              </a:rPr>
              <a:t>A fundamental aspect is to identify </a:t>
            </a:r>
            <a:r>
              <a:rPr lang="en-ES" sz="1800" b="1" dirty="0">
                <a:sym typeface="Wingdings" pitchFamily="2" charset="2"/>
              </a:rPr>
              <a:t>the parallel nature of the problem</a:t>
            </a:r>
            <a:r>
              <a:rPr lang="en-ES" sz="1800" dirty="0">
                <a:sym typeface="Wingdings" pitchFamily="2" charset="2"/>
              </a:rPr>
              <a:t> to exploit the performance capabilities of the HPC infrastructure</a:t>
            </a:r>
          </a:p>
          <a:p>
            <a:pPr marL="800100" lvl="1" indent="-342900">
              <a:buFont typeface="+mj-lt"/>
              <a:buAutoNum type="arabicPeriod"/>
            </a:pPr>
            <a:endParaRPr lang="en-ES" sz="1600" dirty="0">
              <a:sym typeface="Wingdings" pitchFamily="2" charset="2"/>
            </a:endParaRPr>
          </a:p>
          <a:p>
            <a:endParaRPr lang="en-E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A5AD9-8874-2549-AE3A-000DF808FDA8}"/>
              </a:ext>
            </a:extLst>
          </p:cNvPr>
          <p:cNvSpPr txBox="1"/>
          <p:nvPr/>
        </p:nvSpPr>
        <p:spPr>
          <a:xfrm>
            <a:off x="801380" y="3077163"/>
            <a:ext cx="13773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o1=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ES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ES" dirty="0">
                <a:latin typeface="Courier New" panose="02070309020205020404" pitchFamily="49" charset="0"/>
                <a:cs typeface="Courier New" panose="02070309020205020404" pitchFamily="49" charset="0"/>
              </a:rPr>
              <a:t>(in1)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o2=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ES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ES" dirty="0">
                <a:latin typeface="Courier New" panose="02070309020205020404" pitchFamily="49" charset="0"/>
                <a:cs typeface="Courier New" panose="02070309020205020404" pitchFamily="49" charset="0"/>
              </a:rPr>
              <a:t>(in2)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o3=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ES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ES" dirty="0">
                <a:latin typeface="Courier New" panose="02070309020205020404" pitchFamily="49" charset="0"/>
                <a:cs typeface="Courier New" panose="02070309020205020404" pitchFamily="49" charset="0"/>
              </a:rPr>
              <a:t>(in3)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ES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ES" dirty="0">
                <a:latin typeface="Courier New" panose="02070309020205020404" pitchFamily="49" charset="0"/>
                <a:cs typeface="Courier New" panose="02070309020205020404" pitchFamily="49" charset="0"/>
              </a:rPr>
              <a:t>(o1,o2,o3)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89B09D-B7B0-D447-A668-711EB1C6AFC7}"/>
              </a:ext>
            </a:extLst>
          </p:cNvPr>
          <p:cNvSpPr txBox="1"/>
          <p:nvPr/>
        </p:nvSpPr>
        <p:spPr>
          <a:xfrm>
            <a:off x="758711" y="1618214"/>
            <a:ext cx="370281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Font typeface="+mj-lt"/>
              <a:buAutoNum type="arabicPeriod"/>
            </a:pPr>
            <a:r>
              <a:rPr lang="en-ES" sz="1400" dirty="0">
                <a:latin typeface="Raleway"/>
                <a:cs typeface="+mn-cs"/>
                <a:sym typeface="Wingdings" pitchFamily="2" charset="2"/>
              </a:rPr>
              <a:t>Identify the </a:t>
            </a:r>
            <a:r>
              <a:rPr lang="en-ES" sz="1400" b="1" dirty="0">
                <a:latin typeface="Raleway"/>
                <a:cs typeface="+mn-cs"/>
                <a:sym typeface="Wingdings" pitchFamily="2" charset="2"/>
              </a:rPr>
              <a:t>units of computation </a:t>
            </a:r>
            <a:r>
              <a:rPr lang="en-ES" sz="1400" dirty="0">
                <a:latin typeface="Raleway"/>
                <a:cs typeface="+mn-cs"/>
                <a:sym typeface="Wingdings" pitchFamily="2" charset="2"/>
              </a:rPr>
              <a:t>that can execute in parallel</a:t>
            </a:r>
          </a:p>
          <a:p>
            <a:pPr marL="457200" indent="-342900">
              <a:spcBef>
                <a:spcPts val="300"/>
              </a:spcBef>
              <a:buFont typeface="+mj-lt"/>
              <a:buAutoNum type="arabicPeriod"/>
            </a:pPr>
            <a:r>
              <a:rPr lang="en-GB" sz="1400" dirty="0">
                <a:latin typeface="Raleway"/>
                <a:cs typeface="+mn-cs"/>
                <a:sym typeface="Wingdings" pitchFamily="2" charset="2"/>
              </a:rPr>
              <a:t>Identify the order of execution and communication using </a:t>
            </a:r>
            <a:r>
              <a:rPr lang="es-ES" sz="1400" b="1" dirty="0" err="1">
                <a:latin typeface="Raleway"/>
                <a:cs typeface="+mn-cs"/>
                <a:sym typeface="Wingdings" pitchFamily="2" charset="2"/>
              </a:rPr>
              <a:t>synchronization</a:t>
            </a:r>
            <a:r>
              <a:rPr lang="es-ES" sz="1400" b="1" dirty="0">
                <a:latin typeface="Raleway"/>
                <a:cs typeface="+mn-cs"/>
                <a:sym typeface="Wingdings" pitchFamily="2" charset="2"/>
              </a:rPr>
              <a:t> </a:t>
            </a:r>
            <a:r>
              <a:rPr lang="en-ES" sz="1400" b="1" dirty="0">
                <a:latin typeface="Raleway"/>
                <a:cs typeface="+mn-cs"/>
                <a:sym typeface="Wingdings" pitchFamily="2" charset="2"/>
              </a:rPr>
              <a:t>mechanisms</a:t>
            </a:r>
          </a:p>
          <a:p>
            <a:endParaRPr lang="en-E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646AD3-39B8-614C-937F-6E4D2C53F1C9}"/>
              </a:ext>
            </a:extLst>
          </p:cNvPr>
          <p:cNvSpPr txBox="1"/>
          <p:nvPr/>
        </p:nvSpPr>
        <p:spPr>
          <a:xfrm>
            <a:off x="4697327" y="1610509"/>
            <a:ext cx="370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ES" sz="1400" dirty="0">
                <a:latin typeface="Raleway"/>
                <a:cs typeface="+mn-cs"/>
                <a:sym typeface="Wingdings" pitchFamily="2" charset="2"/>
              </a:rPr>
              <a:t>3. Properly </a:t>
            </a:r>
            <a:r>
              <a:rPr lang="en-ES" sz="1400" b="1" dirty="0">
                <a:latin typeface="Raleway"/>
                <a:cs typeface="+mn-cs"/>
                <a:sym typeface="Wingdings" pitchFamily="2" charset="2"/>
              </a:rPr>
              <a:t>distribute</a:t>
            </a:r>
            <a:r>
              <a:rPr lang="en-ES" sz="1400" dirty="0">
                <a:latin typeface="Raleway"/>
                <a:cs typeface="+mn-cs"/>
                <a:sym typeface="Wingdings" pitchFamily="2" charset="2"/>
              </a:rPr>
              <a:t> the parallel units across the resources</a:t>
            </a:r>
            <a:endParaRPr lang="en-ES" sz="1400" dirty="0">
              <a:latin typeface="Raleway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A7EC90-A643-6849-AB76-57250BC3D621}"/>
              </a:ext>
            </a:extLst>
          </p:cNvPr>
          <p:cNvGrpSpPr/>
          <p:nvPr/>
        </p:nvGrpSpPr>
        <p:grpSpPr>
          <a:xfrm>
            <a:off x="4591041" y="3969715"/>
            <a:ext cx="3271785" cy="709254"/>
            <a:chOff x="4591041" y="3969715"/>
            <a:chExt cx="3271785" cy="70925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6F429-6D66-FC4B-944C-3A93F2292110}"/>
                </a:ext>
              </a:extLst>
            </p:cNvPr>
            <p:cNvSpPr/>
            <p:nvPr/>
          </p:nvSpPr>
          <p:spPr>
            <a:xfrm>
              <a:off x="5541485" y="3980013"/>
              <a:ext cx="520996" cy="282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F3DA7A-F983-8B42-9285-AEDBA0434530}"/>
                </a:ext>
              </a:extLst>
            </p:cNvPr>
            <p:cNvSpPr/>
            <p:nvPr/>
          </p:nvSpPr>
          <p:spPr>
            <a:xfrm>
              <a:off x="6114221" y="3986901"/>
              <a:ext cx="382773" cy="2820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61A2A0-4D33-3442-96C7-40FF7FAF5D45}"/>
                </a:ext>
              </a:extLst>
            </p:cNvPr>
            <p:cNvSpPr/>
            <p:nvPr/>
          </p:nvSpPr>
          <p:spPr>
            <a:xfrm>
              <a:off x="5541483" y="4314549"/>
              <a:ext cx="1085533" cy="2820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9A2A7E-8E83-A640-8A2F-5AC6354FD2B7}"/>
                </a:ext>
              </a:extLst>
            </p:cNvPr>
            <p:cNvSpPr/>
            <p:nvPr/>
          </p:nvSpPr>
          <p:spPr>
            <a:xfrm>
              <a:off x="6627016" y="3986901"/>
              <a:ext cx="520995" cy="28209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BD6C48-61A6-DE4A-AD17-3FCBD072BAA5}"/>
                </a:ext>
              </a:extLst>
            </p:cNvPr>
            <p:cNvSpPr txBox="1"/>
            <p:nvPr/>
          </p:nvSpPr>
          <p:spPr>
            <a:xfrm>
              <a:off x="4591041" y="3969715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5DC976-B47A-D347-BD35-A62C9A8DC8E6}"/>
                </a:ext>
              </a:extLst>
            </p:cNvPr>
            <p:cNvSpPr txBox="1"/>
            <p:nvPr/>
          </p:nvSpPr>
          <p:spPr>
            <a:xfrm>
              <a:off x="4591041" y="4292202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DAB49E-9F95-D64F-807E-97DDA2A45F9A}"/>
                </a:ext>
              </a:extLst>
            </p:cNvPr>
            <p:cNvSpPr txBox="1"/>
            <p:nvPr/>
          </p:nvSpPr>
          <p:spPr>
            <a:xfrm>
              <a:off x="7267791" y="4094194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200" dirty="0">
                  <a:solidFill>
                    <a:schemeClr val="accent3">
                      <a:lumMod val="50000"/>
                    </a:schemeClr>
                  </a:solidFill>
                </a:rPr>
                <a:t>✔︎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3E2BD0-1D3B-A846-BC84-AB60967E8469}"/>
              </a:ext>
            </a:extLst>
          </p:cNvPr>
          <p:cNvGrpSpPr/>
          <p:nvPr/>
        </p:nvGrpSpPr>
        <p:grpSpPr>
          <a:xfrm>
            <a:off x="4591041" y="2413519"/>
            <a:ext cx="4207745" cy="614875"/>
            <a:chOff x="4591041" y="2413519"/>
            <a:chExt cx="4207745" cy="61487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E22B4F-E916-004C-A0F6-EF15A42DD23C}"/>
                </a:ext>
              </a:extLst>
            </p:cNvPr>
            <p:cNvSpPr/>
            <p:nvPr/>
          </p:nvSpPr>
          <p:spPr>
            <a:xfrm>
              <a:off x="5541485" y="2423817"/>
              <a:ext cx="520996" cy="282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F51E98A-99F3-904D-9074-9E752E0B055A}"/>
                </a:ext>
              </a:extLst>
            </p:cNvPr>
            <p:cNvSpPr/>
            <p:nvPr/>
          </p:nvSpPr>
          <p:spPr>
            <a:xfrm>
              <a:off x="6114221" y="2430705"/>
              <a:ext cx="382773" cy="2820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E59BE2E-57A9-8E43-9CF0-AEF34B16C18A}"/>
                </a:ext>
              </a:extLst>
            </p:cNvPr>
            <p:cNvSpPr/>
            <p:nvPr/>
          </p:nvSpPr>
          <p:spPr>
            <a:xfrm>
              <a:off x="6548734" y="2430704"/>
              <a:ext cx="1085533" cy="2820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1896879-5164-CB4D-AE86-445C719AA0A5}"/>
                </a:ext>
              </a:extLst>
            </p:cNvPr>
            <p:cNvSpPr/>
            <p:nvPr/>
          </p:nvSpPr>
          <p:spPr>
            <a:xfrm>
              <a:off x="7681860" y="2430704"/>
              <a:ext cx="520995" cy="28209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9C6F75-3A3B-BC42-90E4-8AC125C43DF4}"/>
                </a:ext>
              </a:extLst>
            </p:cNvPr>
            <p:cNvSpPr txBox="1"/>
            <p:nvPr/>
          </p:nvSpPr>
          <p:spPr>
            <a:xfrm>
              <a:off x="4591041" y="2413519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57B68C0-712A-A149-81A1-5AF7A06BFB83}"/>
                </a:ext>
              </a:extLst>
            </p:cNvPr>
            <p:cNvSpPr txBox="1"/>
            <p:nvPr/>
          </p:nvSpPr>
          <p:spPr>
            <a:xfrm>
              <a:off x="4591041" y="2736006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BE651E-A9A6-A442-85C7-40A8E12E1A0F}"/>
                </a:ext>
              </a:extLst>
            </p:cNvPr>
            <p:cNvSpPr txBox="1"/>
            <p:nvPr/>
          </p:nvSpPr>
          <p:spPr>
            <a:xfrm>
              <a:off x="8203751" y="2423817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200" dirty="0">
                  <a:solidFill>
                    <a:schemeClr val="accent6"/>
                  </a:solidFill>
                </a:rPr>
                <a:t>✘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CDC582-27A5-064D-9FC0-4B61D02303FF}"/>
              </a:ext>
            </a:extLst>
          </p:cNvPr>
          <p:cNvGrpSpPr/>
          <p:nvPr/>
        </p:nvGrpSpPr>
        <p:grpSpPr>
          <a:xfrm>
            <a:off x="4591041" y="3140203"/>
            <a:ext cx="3750016" cy="642914"/>
            <a:chOff x="4591041" y="3140203"/>
            <a:chExt cx="3750016" cy="64291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540B96-04A9-014B-91D8-4C041016C6A2}"/>
                </a:ext>
              </a:extLst>
            </p:cNvPr>
            <p:cNvSpPr/>
            <p:nvPr/>
          </p:nvSpPr>
          <p:spPr>
            <a:xfrm>
              <a:off x="5541485" y="3161979"/>
              <a:ext cx="520996" cy="282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F14896-01FE-E748-941C-8FCB9377F609}"/>
                </a:ext>
              </a:extLst>
            </p:cNvPr>
            <p:cNvSpPr/>
            <p:nvPr/>
          </p:nvSpPr>
          <p:spPr>
            <a:xfrm>
              <a:off x="5541483" y="3501026"/>
              <a:ext cx="382773" cy="2820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86EF42-E9EF-C84E-8978-BAEAE1EDA0E3}"/>
                </a:ext>
              </a:extLst>
            </p:cNvPr>
            <p:cNvSpPr/>
            <p:nvPr/>
          </p:nvSpPr>
          <p:spPr>
            <a:xfrm>
              <a:off x="6105164" y="3161979"/>
              <a:ext cx="1085533" cy="2820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8997EB-F84F-1F4F-8386-EE0F5515F15E}"/>
                </a:ext>
              </a:extLst>
            </p:cNvPr>
            <p:cNvSpPr/>
            <p:nvPr/>
          </p:nvSpPr>
          <p:spPr>
            <a:xfrm>
              <a:off x="7236473" y="3160972"/>
              <a:ext cx="520995" cy="28209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1FBA63-74B1-664E-A53F-47D49DC3F1E8}"/>
                </a:ext>
              </a:extLst>
            </p:cNvPr>
            <p:cNvSpPr txBox="1"/>
            <p:nvPr/>
          </p:nvSpPr>
          <p:spPr>
            <a:xfrm>
              <a:off x="4591041" y="3151681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B0C3A8-C9E0-4741-94AF-D423D3CB204F}"/>
                </a:ext>
              </a:extLst>
            </p:cNvPr>
            <p:cNvSpPr txBox="1"/>
            <p:nvPr/>
          </p:nvSpPr>
          <p:spPr>
            <a:xfrm>
              <a:off x="4591041" y="3474168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D383384-8A66-E741-B492-C03ED2A819A6}"/>
                </a:ext>
              </a:extLst>
            </p:cNvPr>
            <p:cNvSpPr txBox="1"/>
            <p:nvPr/>
          </p:nvSpPr>
          <p:spPr>
            <a:xfrm>
              <a:off x="7746022" y="3140203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200" dirty="0">
                  <a:solidFill>
                    <a:schemeClr val="accent6"/>
                  </a:solidFill>
                </a:rPr>
                <a:t>✘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BEECC7-D7B6-AD4A-9A15-BB13518BDC93}"/>
              </a:ext>
            </a:extLst>
          </p:cNvPr>
          <p:cNvGrpSpPr/>
          <p:nvPr/>
        </p:nvGrpSpPr>
        <p:grpSpPr>
          <a:xfrm>
            <a:off x="2691700" y="2944697"/>
            <a:ext cx="1468510" cy="1453361"/>
            <a:chOff x="2691700" y="2944697"/>
            <a:chExt cx="1468510" cy="145336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8C342E-01E3-1346-81B9-15E4030363C9}"/>
                </a:ext>
              </a:extLst>
            </p:cNvPr>
            <p:cNvSpPr/>
            <p:nvPr/>
          </p:nvSpPr>
          <p:spPr>
            <a:xfrm>
              <a:off x="2725092" y="3372982"/>
              <a:ext cx="382772" cy="3827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2D1767-A2AE-1243-8FB7-184FDB470113}"/>
                </a:ext>
              </a:extLst>
            </p:cNvPr>
            <p:cNvSpPr/>
            <p:nvPr/>
          </p:nvSpPr>
          <p:spPr>
            <a:xfrm>
              <a:off x="3232847" y="3372982"/>
              <a:ext cx="382772" cy="38277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141CB7-362B-1449-BEAE-FD792A5AEB11}"/>
                </a:ext>
              </a:extLst>
            </p:cNvPr>
            <p:cNvSpPr/>
            <p:nvPr/>
          </p:nvSpPr>
          <p:spPr>
            <a:xfrm>
              <a:off x="3733743" y="3372982"/>
              <a:ext cx="382772" cy="3827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f3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01343F-E8F5-F141-9E1D-96219D79A3ED}"/>
                </a:ext>
              </a:extLst>
            </p:cNvPr>
            <p:cNvSpPr/>
            <p:nvPr/>
          </p:nvSpPr>
          <p:spPr>
            <a:xfrm>
              <a:off x="3232847" y="4015286"/>
              <a:ext cx="382772" cy="38277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f4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3DA75E-0566-3C4D-BF2B-359CFC5BF205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>
              <a:off x="3424233" y="3755754"/>
              <a:ext cx="0" cy="259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962C99-B1C0-3549-9309-E14D215F5CDF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>
            <a:xfrm flipH="1">
              <a:off x="3559563" y="3755754"/>
              <a:ext cx="365566" cy="315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9FC8F8A-FA16-BD4E-970C-D8CC2FAAEBA4}"/>
                </a:ext>
              </a:extLst>
            </p:cNvPr>
            <p:cNvCxnSpPr>
              <a:cxnSpLocks/>
              <a:stCxn id="6" idx="4"/>
              <a:endCxn id="9" idx="1"/>
            </p:cNvCxnSpPr>
            <p:nvPr/>
          </p:nvCxnSpPr>
          <p:spPr>
            <a:xfrm>
              <a:off x="2916478" y="3755754"/>
              <a:ext cx="372425" cy="315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EEDF30-A998-1C4D-A668-8E57ACABDD22}"/>
                </a:ext>
              </a:extLst>
            </p:cNvPr>
            <p:cNvSpPr txBox="1"/>
            <p:nvPr/>
          </p:nvSpPr>
          <p:spPr>
            <a:xfrm>
              <a:off x="3699400" y="3869092"/>
              <a:ext cx="38343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F98F77-F2C4-EA46-918E-79369B511977}"/>
                </a:ext>
              </a:extLst>
            </p:cNvPr>
            <p:cNvSpPr txBox="1"/>
            <p:nvPr/>
          </p:nvSpPr>
          <p:spPr>
            <a:xfrm>
              <a:off x="2691700" y="3832377"/>
              <a:ext cx="38343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3F547A-0A26-2346-9FEE-77504EFBCB1B}"/>
                </a:ext>
              </a:extLst>
            </p:cNvPr>
            <p:cNvSpPr txBox="1"/>
            <p:nvPr/>
          </p:nvSpPr>
          <p:spPr>
            <a:xfrm>
              <a:off x="3104593" y="3704907"/>
              <a:ext cx="38343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o2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0E9E5B4-105E-9E4F-AB51-0457ECE94FD6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3925129" y="3186760"/>
              <a:ext cx="0" cy="186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8D77886-3C0B-CA45-918B-CAD25861B1BB}"/>
                </a:ext>
              </a:extLst>
            </p:cNvPr>
            <p:cNvCxnSpPr>
              <a:cxnSpLocks/>
            </p:cNvCxnSpPr>
            <p:nvPr/>
          </p:nvCxnSpPr>
          <p:spPr>
            <a:xfrm>
              <a:off x="3417994" y="3179926"/>
              <a:ext cx="0" cy="186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3AD141-1F94-D04D-828D-306C0D176BA6}"/>
                </a:ext>
              </a:extLst>
            </p:cNvPr>
            <p:cNvCxnSpPr>
              <a:cxnSpLocks/>
            </p:cNvCxnSpPr>
            <p:nvPr/>
          </p:nvCxnSpPr>
          <p:spPr>
            <a:xfrm>
              <a:off x="2919471" y="3194607"/>
              <a:ext cx="0" cy="186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53137A-1B4F-234D-9FA8-068AB622FECF}"/>
                </a:ext>
              </a:extLst>
            </p:cNvPr>
            <p:cNvSpPr txBox="1"/>
            <p:nvPr/>
          </p:nvSpPr>
          <p:spPr>
            <a:xfrm>
              <a:off x="2702984" y="2949776"/>
              <a:ext cx="4828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in1</a:t>
              </a:r>
              <a:endParaRPr lang="en-E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6EB8CA-AA7C-284A-8918-B20182747FAC}"/>
                </a:ext>
              </a:extLst>
            </p:cNvPr>
            <p:cNvSpPr txBox="1"/>
            <p:nvPr/>
          </p:nvSpPr>
          <p:spPr>
            <a:xfrm>
              <a:off x="3191575" y="2953180"/>
              <a:ext cx="4828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in2</a:t>
              </a:r>
              <a:endParaRPr lang="en-E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392C57E-C144-5540-9557-6C6ACB1FECE1}"/>
                </a:ext>
              </a:extLst>
            </p:cNvPr>
            <p:cNvSpPr txBox="1"/>
            <p:nvPr/>
          </p:nvSpPr>
          <p:spPr>
            <a:xfrm>
              <a:off x="3677386" y="2944697"/>
              <a:ext cx="4828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Courier New" panose="02070309020205020404" pitchFamily="49" charset="0"/>
                  <a:cs typeface="Courier New" panose="02070309020205020404" pitchFamily="49" charset="0"/>
                </a:rPr>
                <a:t>in3</a:t>
              </a:r>
              <a:endParaRPr lang="en-E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BBB113-35E5-B54C-B67F-1C87A284FB0E}"/>
              </a:ext>
            </a:extLst>
          </p:cNvPr>
          <p:cNvSpPr txBox="1"/>
          <p:nvPr/>
        </p:nvSpPr>
        <p:spPr>
          <a:xfrm>
            <a:off x="2435192" y="447627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900" dirty="0">
                <a:latin typeface="Raleway" pitchFamily="2" charset="77"/>
              </a:rPr>
              <a:t>task dependency graph (TDG) or </a:t>
            </a:r>
          </a:p>
          <a:p>
            <a:pPr algn="ctr"/>
            <a:r>
              <a:rPr lang="en-ES" sz="900" dirty="0">
                <a:latin typeface="Raleway" pitchFamily="2" charset="77"/>
              </a:rPr>
              <a:t>direct acyclic graph (DAG)</a:t>
            </a:r>
          </a:p>
        </p:txBody>
      </p:sp>
    </p:spTree>
    <p:extLst>
      <p:ext uri="{BB962C8B-B14F-4D97-AF65-F5344CB8AC3E}">
        <p14:creationId xmlns:p14="http://schemas.microsoft.com/office/powerpoint/2010/main" val="30807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7C88E3-2644-D249-A249-340ACFEAB1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Parallel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3C81-E838-1C40-96D1-F06A523FA3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CDD3F-5941-C146-AECF-63554C2D66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ES" sz="2000" dirty="0">
                <a:sym typeface="Wingdings" pitchFamily="2" charset="2"/>
              </a:rPr>
              <a:t>The </a:t>
            </a:r>
            <a:r>
              <a:rPr lang="en-GB" sz="2000" b="1" dirty="0"/>
              <a:t>network communication</a:t>
            </a:r>
            <a:r>
              <a:rPr lang="en-GB" sz="2000" dirty="0"/>
              <a:t> and </a:t>
            </a:r>
            <a:r>
              <a:rPr lang="en-GB" sz="2000" b="1" dirty="0"/>
              <a:t>synchronization overheads </a:t>
            </a:r>
            <a:r>
              <a:rPr lang="en-GB" sz="2000" dirty="0"/>
              <a:t>to manage the parallel execution may overwhelm the benefits of parallel execution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E77328-5D3D-5243-8777-92AC69D6A33D}"/>
              </a:ext>
            </a:extLst>
          </p:cNvPr>
          <p:cNvGrpSpPr/>
          <p:nvPr/>
        </p:nvGrpSpPr>
        <p:grpSpPr>
          <a:xfrm>
            <a:off x="1066424" y="3169364"/>
            <a:ext cx="3814418" cy="902751"/>
            <a:chOff x="4786756" y="2121030"/>
            <a:chExt cx="3814418" cy="9027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6BC4BE-40D9-D344-B662-5A2750E26C4B}"/>
                </a:ext>
              </a:extLst>
            </p:cNvPr>
            <p:cNvSpPr/>
            <p:nvPr/>
          </p:nvSpPr>
          <p:spPr>
            <a:xfrm>
              <a:off x="5737200" y="2131328"/>
              <a:ext cx="520996" cy="282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7124CA-5DBA-574B-9F14-B279D3752BD6}"/>
                </a:ext>
              </a:extLst>
            </p:cNvPr>
            <p:cNvSpPr/>
            <p:nvPr/>
          </p:nvSpPr>
          <p:spPr>
            <a:xfrm>
              <a:off x="6309936" y="2138216"/>
              <a:ext cx="382773" cy="2820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15CE39-0953-0945-93EA-20E7708C314C}"/>
                </a:ext>
              </a:extLst>
            </p:cNvPr>
            <p:cNvSpPr/>
            <p:nvPr/>
          </p:nvSpPr>
          <p:spPr>
            <a:xfrm>
              <a:off x="5737198" y="2465864"/>
              <a:ext cx="1085533" cy="2820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C826B3-F340-1645-A884-41D1DBB0B39E}"/>
                </a:ext>
              </a:extLst>
            </p:cNvPr>
            <p:cNvSpPr/>
            <p:nvPr/>
          </p:nvSpPr>
          <p:spPr>
            <a:xfrm>
              <a:off x="7702487" y="2127142"/>
              <a:ext cx="520995" cy="28209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AFE65-A731-5145-9467-91DB4F9CE0C2}"/>
                </a:ext>
              </a:extLst>
            </p:cNvPr>
            <p:cNvSpPr txBox="1"/>
            <p:nvPr/>
          </p:nvSpPr>
          <p:spPr>
            <a:xfrm>
              <a:off x="4786756" y="2121030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35AE95-CAD2-9A40-A80C-E1F8670BA5FD}"/>
                </a:ext>
              </a:extLst>
            </p:cNvPr>
            <p:cNvSpPr txBox="1"/>
            <p:nvPr/>
          </p:nvSpPr>
          <p:spPr>
            <a:xfrm>
              <a:off x="4786756" y="2443517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3B7673-FBA6-8441-9BD8-0CE5BBD456A7}"/>
                </a:ext>
              </a:extLst>
            </p:cNvPr>
            <p:cNvSpPr txBox="1"/>
            <p:nvPr/>
          </p:nvSpPr>
          <p:spPr>
            <a:xfrm>
              <a:off x="8006139" y="2439006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200" dirty="0">
                  <a:solidFill>
                    <a:schemeClr val="accent6"/>
                  </a:solidFill>
                </a:rPr>
                <a:t>✘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98A690-28B4-0143-98DD-AA25253575C5}"/>
                </a:ext>
              </a:extLst>
            </p:cNvPr>
            <p:cNvSpPr/>
            <p:nvPr/>
          </p:nvSpPr>
          <p:spPr>
            <a:xfrm>
              <a:off x="6843646" y="2465864"/>
              <a:ext cx="858842" cy="282091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comm.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E70331-14BA-E84B-B0DA-0C61C5F8C3E1}"/>
              </a:ext>
            </a:extLst>
          </p:cNvPr>
          <p:cNvGrpSpPr/>
          <p:nvPr/>
        </p:nvGrpSpPr>
        <p:grpSpPr>
          <a:xfrm>
            <a:off x="1074700" y="2212216"/>
            <a:ext cx="3249476" cy="907262"/>
            <a:chOff x="1074700" y="2116519"/>
            <a:chExt cx="3249476" cy="9072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A85069-804F-6C42-A1EE-971B838EE47E}"/>
                </a:ext>
              </a:extLst>
            </p:cNvPr>
            <p:cNvSpPr/>
            <p:nvPr/>
          </p:nvSpPr>
          <p:spPr>
            <a:xfrm>
              <a:off x="2025144" y="2126817"/>
              <a:ext cx="520996" cy="282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4DFF07-B17A-E34F-A4F4-165A869A6F51}"/>
                </a:ext>
              </a:extLst>
            </p:cNvPr>
            <p:cNvSpPr/>
            <p:nvPr/>
          </p:nvSpPr>
          <p:spPr>
            <a:xfrm>
              <a:off x="2025142" y="2465864"/>
              <a:ext cx="382773" cy="2820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235FD5-E832-7745-8AFD-F291C39142C6}"/>
                </a:ext>
              </a:extLst>
            </p:cNvPr>
            <p:cNvSpPr/>
            <p:nvPr/>
          </p:nvSpPr>
          <p:spPr>
            <a:xfrm>
              <a:off x="2588823" y="2126817"/>
              <a:ext cx="1085533" cy="2820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E3DFCC-5C3B-E74E-AA12-FB2764361B06}"/>
                </a:ext>
              </a:extLst>
            </p:cNvPr>
            <p:cNvSpPr/>
            <p:nvPr/>
          </p:nvSpPr>
          <p:spPr>
            <a:xfrm>
              <a:off x="3720132" y="2125810"/>
              <a:ext cx="520995" cy="28209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F9C992-50C7-8B4E-9988-0A10A9F49C06}"/>
                </a:ext>
              </a:extLst>
            </p:cNvPr>
            <p:cNvSpPr txBox="1"/>
            <p:nvPr/>
          </p:nvSpPr>
          <p:spPr>
            <a:xfrm>
              <a:off x="1074700" y="2116519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957F0B-9B1D-7B49-98CF-00E7052FEB1C}"/>
                </a:ext>
              </a:extLst>
            </p:cNvPr>
            <p:cNvSpPr txBox="1"/>
            <p:nvPr/>
          </p:nvSpPr>
          <p:spPr>
            <a:xfrm>
              <a:off x="1074700" y="2439006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769230-6072-D24C-BB9A-71392708BCF7}"/>
                </a:ext>
              </a:extLst>
            </p:cNvPr>
            <p:cNvSpPr txBox="1"/>
            <p:nvPr/>
          </p:nvSpPr>
          <p:spPr>
            <a:xfrm>
              <a:off x="3729141" y="2439006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200" dirty="0">
                  <a:solidFill>
                    <a:schemeClr val="accent3">
                      <a:lumMod val="50000"/>
                    </a:schemeClr>
                  </a:solidFill>
                </a:rPr>
                <a:t>✔︎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43FC56-2B85-D946-9A56-102A12F3A086}"/>
                </a:ext>
              </a:extLst>
            </p:cNvPr>
            <p:cNvSpPr/>
            <p:nvPr/>
          </p:nvSpPr>
          <p:spPr>
            <a:xfrm>
              <a:off x="2450307" y="2465864"/>
              <a:ext cx="908050" cy="282091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comm.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D37034A-496F-DB4F-AEB0-C869ECAE02CE}"/>
              </a:ext>
            </a:extLst>
          </p:cNvPr>
          <p:cNvSpPr/>
          <p:nvPr/>
        </p:nvSpPr>
        <p:spPr>
          <a:xfrm>
            <a:off x="1466587" y="4035208"/>
            <a:ext cx="7024819" cy="774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ES" sz="1800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To take full benefit of HPC we need to identify the parallel nature of the problem: the </a:t>
            </a:r>
            <a:r>
              <a:rPr lang="en-ES" sz="1800" b="1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Deep Learning Training Operation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31A3EA-D4A2-5B4B-BD48-026304E0584F}"/>
              </a:ext>
            </a:extLst>
          </p:cNvPr>
          <p:cNvGrpSpPr/>
          <p:nvPr/>
        </p:nvGrpSpPr>
        <p:grpSpPr>
          <a:xfrm>
            <a:off x="4978997" y="3178668"/>
            <a:ext cx="3271785" cy="709254"/>
            <a:chOff x="4591041" y="3969715"/>
            <a:chExt cx="3271785" cy="70925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D3669A-8206-2143-B19C-2C34CDE25DCF}"/>
                </a:ext>
              </a:extLst>
            </p:cNvPr>
            <p:cNvSpPr/>
            <p:nvPr/>
          </p:nvSpPr>
          <p:spPr>
            <a:xfrm>
              <a:off x="5541485" y="3980013"/>
              <a:ext cx="520996" cy="282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53F54B-8DC7-0646-8518-661FD96ECAFB}"/>
                </a:ext>
              </a:extLst>
            </p:cNvPr>
            <p:cNvSpPr/>
            <p:nvPr/>
          </p:nvSpPr>
          <p:spPr>
            <a:xfrm>
              <a:off x="6114221" y="3986901"/>
              <a:ext cx="382773" cy="2820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61C92B-B3AA-5446-82D8-828C9D309EAE}"/>
                </a:ext>
              </a:extLst>
            </p:cNvPr>
            <p:cNvSpPr/>
            <p:nvPr/>
          </p:nvSpPr>
          <p:spPr>
            <a:xfrm>
              <a:off x="5541483" y="4314549"/>
              <a:ext cx="1085533" cy="2820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BF92410-A8D6-FE4F-9F09-89FE73608DEA}"/>
                </a:ext>
              </a:extLst>
            </p:cNvPr>
            <p:cNvSpPr/>
            <p:nvPr/>
          </p:nvSpPr>
          <p:spPr>
            <a:xfrm>
              <a:off x="6627016" y="3986901"/>
              <a:ext cx="520995" cy="28209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45EB97-64A4-B944-95DE-593228334D05}"/>
                </a:ext>
              </a:extLst>
            </p:cNvPr>
            <p:cNvSpPr txBox="1"/>
            <p:nvPr/>
          </p:nvSpPr>
          <p:spPr>
            <a:xfrm>
              <a:off x="4591041" y="3969715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733E4B-63E5-3E4A-9FAF-C0717D54706B}"/>
                </a:ext>
              </a:extLst>
            </p:cNvPr>
            <p:cNvSpPr txBox="1"/>
            <p:nvPr/>
          </p:nvSpPr>
          <p:spPr>
            <a:xfrm>
              <a:off x="4591041" y="4292202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C50047-4520-BD47-A46D-6B9D6ED62C82}"/>
                </a:ext>
              </a:extLst>
            </p:cNvPr>
            <p:cNvSpPr txBox="1"/>
            <p:nvPr/>
          </p:nvSpPr>
          <p:spPr>
            <a:xfrm>
              <a:off x="7267791" y="4094194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200" dirty="0">
                  <a:solidFill>
                    <a:schemeClr val="accent3">
                      <a:lumMod val="50000"/>
                    </a:schemeClr>
                  </a:solidFill>
                </a:rPr>
                <a:t>✔︎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CFA558-AFA8-FE4E-AC08-11A8DF40BBFB}"/>
              </a:ext>
            </a:extLst>
          </p:cNvPr>
          <p:cNvGrpSpPr/>
          <p:nvPr/>
        </p:nvGrpSpPr>
        <p:grpSpPr>
          <a:xfrm>
            <a:off x="4978997" y="2189661"/>
            <a:ext cx="3750016" cy="642914"/>
            <a:chOff x="4591041" y="3140203"/>
            <a:chExt cx="3750016" cy="6429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05B0C4-07D1-A643-A4AA-6FAD317DD9C6}"/>
                </a:ext>
              </a:extLst>
            </p:cNvPr>
            <p:cNvSpPr/>
            <p:nvPr/>
          </p:nvSpPr>
          <p:spPr>
            <a:xfrm>
              <a:off x="5541485" y="3161979"/>
              <a:ext cx="520996" cy="282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CC8E9F5-C4A0-0148-911E-34DADF9DEB3B}"/>
                </a:ext>
              </a:extLst>
            </p:cNvPr>
            <p:cNvSpPr/>
            <p:nvPr/>
          </p:nvSpPr>
          <p:spPr>
            <a:xfrm>
              <a:off x="5541483" y="3501026"/>
              <a:ext cx="382773" cy="2820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4C84178-156A-794F-B8E3-FC63D723B4BF}"/>
                </a:ext>
              </a:extLst>
            </p:cNvPr>
            <p:cNvSpPr/>
            <p:nvPr/>
          </p:nvSpPr>
          <p:spPr>
            <a:xfrm>
              <a:off x="6105164" y="3161979"/>
              <a:ext cx="1085533" cy="28209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B56F71-93F4-964D-B4D4-880495308AFD}"/>
                </a:ext>
              </a:extLst>
            </p:cNvPr>
            <p:cNvSpPr/>
            <p:nvPr/>
          </p:nvSpPr>
          <p:spPr>
            <a:xfrm>
              <a:off x="7236473" y="3160972"/>
              <a:ext cx="520995" cy="28209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E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D62421-C745-EE44-8306-5BF913C0A347}"/>
                </a:ext>
              </a:extLst>
            </p:cNvPr>
            <p:cNvSpPr txBox="1"/>
            <p:nvPr/>
          </p:nvSpPr>
          <p:spPr>
            <a:xfrm>
              <a:off x="4591041" y="3151681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27A4CB-727A-EB40-B2EA-2A13DA47E1EB}"/>
                </a:ext>
              </a:extLst>
            </p:cNvPr>
            <p:cNvSpPr txBox="1"/>
            <p:nvPr/>
          </p:nvSpPr>
          <p:spPr>
            <a:xfrm>
              <a:off x="4591041" y="3474168"/>
              <a:ext cx="97494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</a:t>
              </a:r>
              <a:r>
                <a:rPr lang="en-ES" dirty="0"/>
                <a:t>esource 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0ADBD2-FA10-7D41-BA79-C742F915FA99}"/>
                </a:ext>
              </a:extLst>
            </p:cNvPr>
            <p:cNvSpPr txBox="1"/>
            <p:nvPr/>
          </p:nvSpPr>
          <p:spPr>
            <a:xfrm>
              <a:off x="7746022" y="3140203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200" dirty="0">
                  <a:solidFill>
                    <a:schemeClr val="accent6"/>
                  </a:solidFill>
                </a:rPr>
                <a:t>✘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63D35B3-59AD-1B4E-BD83-D485DF93090C}"/>
              </a:ext>
            </a:extLst>
          </p:cNvPr>
          <p:cNvSpPr txBox="1"/>
          <p:nvPr/>
        </p:nvSpPr>
        <p:spPr>
          <a:xfrm>
            <a:off x="1800571" y="1883562"/>
            <a:ext cx="27077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aleway" pitchFamily="2" charset="77"/>
              </a:rPr>
              <a:t>W</a:t>
            </a:r>
            <a:r>
              <a:rPr lang="en-ES" dirty="0">
                <a:latin typeface="Raleway" pitchFamily="2" charset="77"/>
              </a:rPr>
              <a:t>ith communication overheards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833D89-48C0-A743-A82D-B1476E0657D6}"/>
              </a:ext>
            </a:extLst>
          </p:cNvPr>
          <p:cNvSpPr txBox="1"/>
          <p:nvPr/>
        </p:nvSpPr>
        <p:spPr>
          <a:xfrm>
            <a:off x="5661075" y="1886869"/>
            <a:ext cx="29610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aleway" pitchFamily="2" charset="77"/>
              </a:rPr>
              <a:t>W</a:t>
            </a:r>
            <a:r>
              <a:rPr lang="en-ES" dirty="0">
                <a:latin typeface="Raleway" pitchFamily="2" charset="77"/>
              </a:rPr>
              <a:t>ithout communication overheards</a:t>
            </a:r>
          </a:p>
        </p:txBody>
      </p:sp>
    </p:spTree>
    <p:extLst>
      <p:ext uri="{BB962C8B-B14F-4D97-AF65-F5344CB8AC3E}">
        <p14:creationId xmlns:p14="http://schemas.microsoft.com/office/powerpoint/2010/main" val="154793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97A8-EB0D-584C-A0AD-8D54450C14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Deep Learning Training Operation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65CBC-343E-B248-A264-2E02EC8A6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ES" sz="1400" dirty="0"/>
              <a:t>Is trainning suitable for parallel execution?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9D181-62A9-D246-B5B0-2BE70DF69C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ES" dirty="0"/>
              <a:t>A </a:t>
            </a:r>
            <a:r>
              <a:rPr lang="en-ES" b="1" dirty="0"/>
              <a:t>highly computational intensive task</a:t>
            </a:r>
            <a:r>
              <a:rPr lang="en-ES" dirty="0"/>
              <a:t> </a:t>
            </a:r>
            <a:r>
              <a:rPr lang="es-ES" dirty="0"/>
              <a:t>to compute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n-GB" dirty="0"/>
              <a:t>parameters (weights and biases) of a DNN, based on an input data-set</a:t>
            </a:r>
          </a:p>
          <a:p>
            <a:r>
              <a:rPr lang="en-GB" dirty="0"/>
              <a:t>The computing step (Gradient Descent):</a:t>
            </a:r>
            <a:endParaRPr lang="en-ES" dirty="0"/>
          </a:p>
          <a:p>
            <a:pPr marL="914400" lvl="1" indent="-457200">
              <a:buFont typeface="+mj-lt"/>
              <a:buAutoNum type="arabicPeriod"/>
            </a:pPr>
            <a:r>
              <a:rPr lang="en-ES" dirty="0"/>
              <a:t>The data-set is shuffled and organized in batches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ES" dirty="0"/>
              <a:t>Each element of a batch is processed </a:t>
            </a:r>
            <a:r>
              <a:rPr lang="en-ES" u="sng" dirty="0"/>
              <a:t>sequentially</a:t>
            </a:r>
            <a:r>
              <a:rPr lang="en-ES" dirty="0"/>
              <a:t> by: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GB" dirty="0"/>
              <a:t>A</a:t>
            </a:r>
            <a:r>
              <a:rPr lang="en-ES" dirty="0"/>
              <a:t> forward to estimate the loss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ES" dirty="0"/>
              <a:t>A backpropagation that optimises all DNN layers based on the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ES" dirty="0"/>
              <a:t>When a batch is finished, the parameters of the model are updated and step 2 is repeated until all the data-set is processes (an epoch)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ES" dirty="0"/>
              <a:t>Steps 1 to 3 are repeated until the DNN accuracy is acceptable</a:t>
            </a:r>
          </a:p>
          <a:p>
            <a:endParaRPr lang="en-ES" dirty="0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A9E9C42-B991-9444-A1D4-D21D04BD62D6}"/>
              </a:ext>
            </a:extLst>
          </p:cNvPr>
          <p:cNvSpPr/>
          <p:nvPr/>
        </p:nvSpPr>
        <p:spPr>
          <a:xfrm>
            <a:off x="1295920" y="3868609"/>
            <a:ext cx="806303" cy="600164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Raleway"/>
                <a:ea typeface="ＭＳ Ｐゴシック" charset="0"/>
              </a:rPr>
              <a:t>t</a:t>
            </a:r>
            <a:r>
              <a:rPr lang="en-ES" sz="1200" b="1" dirty="0">
                <a:solidFill>
                  <a:schemeClr val="bg1"/>
                </a:solidFill>
                <a:latin typeface="Raleway"/>
                <a:ea typeface="ＭＳ Ｐゴシック" charset="0"/>
              </a:rPr>
              <a:t>rain data-set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38C3A-A0E0-D34C-8A08-3393CDF0F838}"/>
              </a:ext>
            </a:extLst>
          </p:cNvPr>
          <p:cNvSpPr txBox="1"/>
          <p:nvPr/>
        </p:nvSpPr>
        <p:spPr>
          <a:xfrm>
            <a:off x="2321420" y="3867436"/>
            <a:ext cx="104864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Raleway"/>
              </a:rPr>
              <a:t>s</a:t>
            </a:r>
            <a:r>
              <a:rPr lang="en-ES" sz="1100" dirty="0">
                <a:latin typeface="Raleway"/>
              </a:rPr>
              <a:t>huffling and </a:t>
            </a:r>
          </a:p>
          <a:p>
            <a:pPr algn="ctr"/>
            <a:r>
              <a:rPr lang="en-ES" sz="1100" dirty="0">
                <a:latin typeface="Raleway"/>
              </a:rPr>
              <a:t>batch</a:t>
            </a:r>
          </a:p>
          <a:p>
            <a:pPr algn="ctr"/>
            <a:r>
              <a:rPr lang="en-ES" sz="1100" dirty="0">
                <a:latin typeface="Raleway"/>
              </a:rPr>
              <a:t>(step 1)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307CA195-0C5F-7D47-A912-2D019996032A}"/>
              </a:ext>
            </a:extLst>
          </p:cNvPr>
          <p:cNvSpPr/>
          <p:nvPr/>
        </p:nvSpPr>
        <p:spPr>
          <a:xfrm>
            <a:off x="3661297" y="3974075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E1D223F-3ECA-8443-A032-5EDD5CE665E6}"/>
              </a:ext>
            </a:extLst>
          </p:cNvPr>
          <p:cNvSpPr/>
          <p:nvPr/>
        </p:nvSpPr>
        <p:spPr>
          <a:xfrm>
            <a:off x="3793972" y="4051788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D300D-AEED-414F-BE05-DA9AB5A3F1D1}"/>
              </a:ext>
            </a:extLst>
          </p:cNvPr>
          <p:cNvSpPr txBox="1"/>
          <p:nvPr/>
        </p:nvSpPr>
        <p:spPr>
          <a:xfrm>
            <a:off x="4510006" y="3888952"/>
            <a:ext cx="86737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Raleway"/>
              </a:rPr>
              <a:t>forward-</a:t>
            </a:r>
            <a:r>
              <a:rPr lang="es-ES" sz="1100" dirty="0" err="1">
                <a:latin typeface="Raleway"/>
              </a:rPr>
              <a:t>backprop</a:t>
            </a:r>
            <a:r>
              <a:rPr lang="es-ES" sz="1100" dirty="0">
                <a:latin typeface="Raleway"/>
              </a:rPr>
              <a:t>.</a:t>
            </a:r>
          </a:p>
          <a:p>
            <a:pPr algn="ctr"/>
            <a:r>
              <a:rPr lang="es-ES" sz="1100" dirty="0">
                <a:latin typeface="Raleway"/>
              </a:rPr>
              <a:t>(</a:t>
            </a:r>
            <a:r>
              <a:rPr lang="es-ES" sz="1100" dirty="0" err="1">
                <a:latin typeface="Raleway"/>
              </a:rPr>
              <a:t>step</a:t>
            </a:r>
            <a:r>
              <a:rPr lang="es-ES" sz="1100" dirty="0">
                <a:latin typeface="Raleway"/>
              </a:rPr>
              <a:t> 2)</a:t>
            </a:r>
            <a:endParaRPr lang="en-ES" sz="1100" dirty="0">
              <a:latin typeface="Raleway"/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68E0CE5A-E742-4C4B-88A7-C370AFB4029F}"/>
              </a:ext>
            </a:extLst>
          </p:cNvPr>
          <p:cNvSpPr/>
          <p:nvPr/>
        </p:nvSpPr>
        <p:spPr>
          <a:xfrm>
            <a:off x="3916814" y="4130858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6494A899-D72A-4A46-842C-2A1534CE51B7}"/>
              </a:ext>
            </a:extLst>
          </p:cNvPr>
          <p:cNvSpPr/>
          <p:nvPr/>
        </p:nvSpPr>
        <p:spPr>
          <a:xfrm>
            <a:off x="4045906" y="4207837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D5D4D-7E18-4C40-98ED-9873890A08DD}"/>
              </a:ext>
            </a:extLst>
          </p:cNvPr>
          <p:cNvSpPr txBox="1"/>
          <p:nvPr/>
        </p:nvSpPr>
        <p:spPr>
          <a:xfrm>
            <a:off x="5568040" y="3889281"/>
            <a:ext cx="78654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Model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update</a:t>
            </a:r>
            <a:r>
              <a:rPr lang="es-ES" sz="1100" dirty="0">
                <a:latin typeface="Raleway"/>
              </a:rPr>
              <a:t> (step3)</a:t>
            </a:r>
            <a:endParaRPr lang="en-ES" sz="1100" dirty="0">
              <a:latin typeface="Raleway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44D21BB-DCB5-8245-B268-F6C52D08D871}"/>
              </a:ext>
            </a:extLst>
          </p:cNvPr>
          <p:cNvCxnSpPr>
            <a:cxnSpLocks/>
            <a:stCxn id="14" idx="0"/>
            <a:endCxn id="30" idx="0"/>
          </p:cNvCxnSpPr>
          <p:nvPr/>
        </p:nvCxnSpPr>
        <p:spPr>
          <a:xfrm rot="16200000" flipH="1" flipV="1">
            <a:off x="4959672" y="2895934"/>
            <a:ext cx="8294" cy="1994987"/>
          </a:xfrm>
          <a:prstGeom prst="bentConnector3">
            <a:avLst>
              <a:gd name="adj1" fmla="val -184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C6E605-BC66-B147-8C2C-D7926785473B}"/>
              </a:ext>
            </a:extLst>
          </p:cNvPr>
          <p:cNvCxnSpPr>
            <a:cxnSpLocks/>
            <a:stCxn id="30" idx="3"/>
            <a:endCxn id="10" idx="1"/>
          </p:cNvCxnSpPr>
          <p:nvPr/>
        </p:nvCxnSpPr>
        <p:spPr>
          <a:xfrm>
            <a:off x="4343393" y="4182588"/>
            <a:ext cx="166613" cy="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3611AF-5CCA-AF4A-973A-B84982920A0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377378" y="4189034"/>
            <a:ext cx="190662" cy="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F92B15C-395B-DA4C-B0B8-AB3638802DD4}"/>
              </a:ext>
            </a:extLst>
          </p:cNvPr>
          <p:cNvSpPr/>
          <p:nvPr/>
        </p:nvSpPr>
        <p:spPr>
          <a:xfrm>
            <a:off x="3589257" y="3897575"/>
            <a:ext cx="754136" cy="570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6B48BF-8CC9-F840-BE61-82ACB23A01F7}"/>
              </a:ext>
            </a:extLst>
          </p:cNvPr>
          <p:cNvSpPr txBox="1"/>
          <p:nvPr/>
        </p:nvSpPr>
        <p:spPr>
          <a:xfrm>
            <a:off x="6548026" y="3893263"/>
            <a:ext cx="86737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Accuracy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achieve</a:t>
            </a:r>
            <a:r>
              <a:rPr lang="es-ES" sz="1100" dirty="0">
                <a:latin typeface="Raleway"/>
              </a:rPr>
              <a:t>? (step4)</a:t>
            </a:r>
            <a:endParaRPr lang="en-ES" sz="1100" dirty="0">
              <a:latin typeface="Raleway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B73E9B6-5724-C449-BE80-2E1F0A1890F5}"/>
              </a:ext>
            </a:extLst>
          </p:cNvPr>
          <p:cNvCxnSpPr>
            <a:cxnSpLocks/>
            <a:stCxn id="33" idx="2"/>
            <a:endCxn id="6" idx="2"/>
          </p:cNvCxnSpPr>
          <p:nvPr/>
        </p:nvCxnSpPr>
        <p:spPr>
          <a:xfrm rot="5400000" flipH="1">
            <a:off x="4900812" y="2412528"/>
            <a:ext cx="25827" cy="4135972"/>
          </a:xfrm>
          <a:prstGeom prst="bentConnector3">
            <a:avLst>
              <a:gd name="adj1" fmla="val -5102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92C501-6F1F-BC43-802C-790C088F31F4}"/>
              </a:ext>
            </a:extLst>
          </p:cNvPr>
          <p:cNvCxnSpPr>
            <a:stCxn id="14" idx="3"/>
            <a:endCxn id="33" idx="1"/>
          </p:cNvCxnSpPr>
          <p:nvPr/>
        </p:nvCxnSpPr>
        <p:spPr>
          <a:xfrm>
            <a:off x="6354583" y="4189363"/>
            <a:ext cx="193443" cy="3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92B6DB-CA09-374C-B3AA-38351F5DDE92}"/>
              </a:ext>
            </a:extLst>
          </p:cNvPr>
          <p:cNvCxnSpPr>
            <a:stCxn id="6" idx="3"/>
            <a:endCxn id="30" idx="1"/>
          </p:cNvCxnSpPr>
          <p:nvPr/>
        </p:nvCxnSpPr>
        <p:spPr>
          <a:xfrm>
            <a:off x="3370060" y="4167518"/>
            <a:ext cx="219197" cy="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FAB4B3-8697-2946-8459-2FD6BABC1644}"/>
              </a:ext>
            </a:extLst>
          </p:cNvPr>
          <p:cNvCxnSpPr>
            <a:cxnSpLocks/>
            <a:stCxn id="5" idx="4"/>
            <a:endCxn id="6" idx="1"/>
          </p:cNvCxnSpPr>
          <p:nvPr/>
        </p:nvCxnSpPr>
        <p:spPr>
          <a:xfrm flipV="1">
            <a:off x="2102223" y="4167518"/>
            <a:ext cx="219197" cy="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D8A39B-D0AF-0245-A0CD-08A9B9D7811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415398" y="4193345"/>
            <a:ext cx="265562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80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30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97A8-EB0D-584C-A0AD-8D54450C14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Deep Learning Training Operation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65CBC-343E-B248-A264-2E02EC8A6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ES" sz="1400" dirty="0"/>
              <a:t>Is trainning suitable for parallel execution?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9D181-62A9-D246-B5B0-2BE70DF69C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ES" dirty="0"/>
              <a:t>Tha execution nature of a training operation is </a:t>
            </a:r>
            <a:r>
              <a:rPr lang="en-ES" b="1" dirty="0"/>
              <a:t>sequential</a:t>
            </a:r>
          </a:p>
          <a:p>
            <a:r>
              <a:rPr lang="en-ES" dirty="0"/>
              <a:t>Three parallelised strategies for distribute the computation  (</a:t>
            </a:r>
            <a:r>
              <a:rPr lang="en-GB" dirty="0"/>
              <a:t>can be combined)</a:t>
            </a:r>
            <a:endParaRPr lang="en-ES" dirty="0"/>
          </a:p>
          <a:p>
            <a:pPr marL="800100" lvl="1" indent="-342900">
              <a:buFont typeface="+mj-lt"/>
              <a:buAutoNum type="arabicPeriod"/>
            </a:pPr>
            <a:r>
              <a:rPr lang="en-ES" dirty="0"/>
              <a:t>Forward and back propagation operations are optimized to execute on a </a:t>
            </a:r>
            <a:r>
              <a:rPr lang="en-ES" b="1" dirty="0"/>
              <a:t>single GPU/many-core CPU</a:t>
            </a:r>
            <a:r>
              <a:rPr lang="en-ES" dirty="0"/>
              <a:t> with CUDA/OpenMP programming models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ES" b="1" dirty="0"/>
              <a:t>Model parallelism</a:t>
            </a:r>
            <a:r>
              <a:rPr lang="en-ES" dirty="0"/>
              <a:t>: </a:t>
            </a:r>
            <a:r>
              <a:rPr lang="en-GB" dirty="0"/>
              <a:t>Different network layers are distributed in different resources</a:t>
            </a:r>
            <a:endParaRPr lang="en-ES" dirty="0"/>
          </a:p>
          <a:p>
            <a:pPr marL="800100" lvl="1" indent="-342900">
              <a:buFont typeface="+mj-lt"/>
              <a:buAutoNum type="arabicPeriod"/>
            </a:pPr>
            <a:r>
              <a:rPr lang="en-ES" b="1" dirty="0"/>
              <a:t>Data parallelism</a:t>
            </a:r>
            <a:r>
              <a:rPr lang="en-ES" dirty="0"/>
              <a:t>: The </a:t>
            </a:r>
            <a:r>
              <a:rPr lang="en-GB" dirty="0"/>
              <a:t>data-set is divided and each distributed resource trains it with a local model</a:t>
            </a:r>
          </a:p>
          <a:p>
            <a:pPr lvl="1"/>
            <a:endParaRPr lang="en-GB" dirty="0"/>
          </a:p>
          <a:p>
            <a:pPr lvl="1"/>
            <a:endParaRPr lang="en-ES" b="1" dirty="0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A9E9C42-B991-9444-A1D4-D21D04BD62D6}"/>
              </a:ext>
            </a:extLst>
          </p:cNvPr>
          <p:cNvSpPr/>
          <p:nvPr/>
        </p:nvSpPr>
        <p:spPr>
          <a:xfrm>
            <a:off x="1392739" y="3965332"/>
            <a:ext cx="806303" cy="600164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Raleway"/>
                <a:ea typeface="ＭＳ Ｐゴシック" charset="0"/>
              </a:rPr>
              <a:t>t</a:t>
            </a:r>
            <a:r>
              <a:rPr lang="en-ES" sz="1200" b="1" dirty="0">
                <a:solidFill>
                  <a:schemeClr val="bg1"/>
                </a:solidFill>
                <a:latin typeface="Raleway"/>
                <a:ea typeface="ＭＳ Ｐゴシック" charset="0"/>
              </a:rPr>
              <a:t>rain data-set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38C3A-A0E0-D34C-8A08-3393CDF0F838}"/>
              </a:ext>
            </a:extLst>
          </p:cNvPr>
          <p:cNvSpPr txBox="1"/>
          <p:nvPr/>
        </p:nvSpPr>
        <p:spPr>
          <a:xfrm>
            <a:off x="2418239" y="3964159"/>
            <a:ext cx="104864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Raleway"/>
              </a:rPr>
              <a:t>s</a:t>
            </a:r>
            <a:r>
              <a:rPr lang="en-ES" sz="1100" dirty="0">
                <a:latin typeface="Raleway"/>
              </a:rPr>
              <a:t>huffling and </a:t>
            </a:r>
          </a:p>
          <a:p>
            <a:pPr algn="ctr"/>
            <a:r>
              <a:rPr lang="en-ES" sz="1100" dirty="0">
                <a:latin typeface="Raleway"/>
              </a:rPr>
              <a:t>batch</a:t>
            </a:r>
          </a:p>
          <a:p>
            <a:pPr algn="ctr"/>
            <a:r>
              <a:rPr lang="en-ES" sz="1100" dirty="0">
                <a:latin typeface="Raleway"/>
              </a:rPr>
              <a:t>(step 1)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307CA195-0C5F-7D47-A912-2D019996032A}"/>
              </a:ext>
            </a:extLst>
          </p:cNvPr>
          <p:cNvSpPr/>
          <p:nvPr/>
        </p:nvSpPr>
        <p:spPr>
          <a:xfrm>
            <a:off x="3758116" y="4070798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E1D223F-3ECA-8443-A032-5EDD5CE665E6}"/>
              </a:ext>
            </a:extLst>
          </p:cNvPr>
          <p:cNvSpPr/>
          <p:nvPr/>
        </p:nvSpPr>
        <p:spPr>
          <a:xfrm>
            <a:off x="3890791" y="4148511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D300D-AEED-414F-BE05-DA9AB5A3F1D1}"/>
              </a:ext>
            </a:extLst>
          </p:cNvPr>
          <p:cNvSpPr txBox="1"/>
          <p:nvPr/>
        </p:nvSpPr>
        <p:spPr>
          <a:xfrm>
            <a:off x="4606825" y="3985675"/>
            <a:ext cx="86737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Raleway"/>
              </a:rPr>
              <a:t>forward-</a:t>
            </a:r>
            <a:r>
              <a:rPr lang="es-ES" sz="1100" dirty="0" err="1">
                <a:latin typeface="Raleway"/>
              </a:rPr>
              <a:t>backprop</a:t>
            </a:r>
            <a:r>
              <a:rPr lang="es-ES" sz="1100" dirty="0">
                <a:latin typeface="Raleway"/>
              </a:rPr>
              <a:t>.</a:t>
            </a:r>
          </a:p>
          <a:p>
            <a:pPr algn="ctr"/>
            <a:r>
              <a:rPr lang="es-ES" sz="1100" dirty="0">
                <a:latin typeface="Raleway"/>
              </a:rPr>
              <a:t>(</a:t>
            </a:r>
            <a:r>
              <a:rPr lang="es-ES" sz="1100" dirty="0" err="1">
                <a:latin typeface="Raleway"/>
              </a:rPr>
              <a:t>step</a:t>
            </a:r>
            <a:r>
              <a:rPr lang="es-ES" sz="1100" dirty="0">
                <a:latin typeface="Raleway"/>
              </a:rPr>
              <a:t> 2)</a:t>
            </a:r>
            <a:endParaRPr lang="en-ES" sz="1100" dirty="0">
              <a:latin typeface="Raleway"/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68E0CE5A-E742-4C4B-88A7-C370AFB4029F}"/>
              </a:ext>
            </a:extLst>
          </p:cNvPr>
          <p:cNvSpPr/>
          <p:nvPr/>
        </p:nvSpPr>
        <p:spPr>
          <a:xfrm>
            <a:off x="4013633" y="4227581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6494A899-D72A-4A46-842C-2A1534CE51B7}"/>
              </a:ext>
            </a:extLst>
          </p:cNvPr>
          <p:cNvSpPr/>
          <p:nvPr/>
        </p:nvSpPr>
        <p:spPr>
          <a:xfrm>
            <a:off x="4142725" y="4304560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D5D4D-7E18-4C40-98ED-9873890A08DD}"/>
              </a:ext>
            </a:extLst>
          </p:cNvPr>
          <p:cNvSpPr txBox="1"/>
          <p:nvPr/>
        </p:nvSpPr>
        <p:spPr>
          <a:xfrm>
            <a:off x="5664859" y="3986004"/>
            <a:ext cx="78654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Model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update</a:t>
            </a:r>
            <a:r>
              <a:rPr lang="es-ES" sz="1100" dirty="0">
                <a:latin typeface="Raleway"/>
              </a:rPr>
              <a:t> (step3)</a:t>
            </a:r>
            <a:endParaRPr lang="en-ES" sz="1100" dirty="0">
              <a:latin typeface="Raleway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44D21BB-DCB5-8245-B268-F6C52D08D871}"/>
              </a:ext>
            </a:extLst>
          </p:cNvPr>
          <p:cNvCxnSpPr>
            <a:cxnSpLocks/>
            <a:stCxn id="14" idx="0"/>
            <a:endCxn id="30" idx="0"/>
          </p:cNvCxnSpPr>
          <p:nvPr/>
        </p:nvCxnSpPr>
        <p:spPr>
          <a:xfrm rot="16200000" flipH="1" flipV="1">
            <a:off x="5056491" y="2992657"/>
            <a:ext cx="8294" cy="1994987"/>
          </a:xfrm>
          <a:prstGeom prst="bentConnector3">
            <a:avLst>
              <a:gd name="adj1" fmla="val -184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C6E605-BC66-B147-8C2C-D7926785473B}"/>
              </a:ext>
            </a:extLst>
          </p:cNvPr>
          <p:cNvCxnSpPr>
            <a:cxnSpLocks/>
            <a:stCxn id="30" idx="3"/>
            <a:endCxn id="10" idx="1"/>
          </p:cNvCxnSpPr>
          <p:nvPr/>
        </p:nvCxnSpPr>
        <p:spPr>
          <a:xfrm>
            <a:off x="4440212" y="4279311"/>
            <a:ext cx="166613" cy="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3611AF-5CCA-AF4A-973A-B84982920A0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474197" y="4285757"/>
            <a:ext cx="190662" cy="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F92B15C-395B-DA4C-B0B8-AB3638802DD4}"/>
              </a:ext>
            </a:extLst>
          </p:cNvPr>
          <p:cNvSpPr/>
          <p:nvPr/>
        </p:nvSpPr>
        <p:spPr>
          <a:xfrm>
            <a:off x="3686076" y="3994298"/>
            <a:ext cx="754136" cy="570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6B48BF-8CC9-F840-BE61-82ACB23A01F7}"/>
              </a:ext>
            </a:extLst>
          </p:cNvPr>
          <p:cNvSpPr txBox="1"/>
          <p:nvPr/>
        </p:nvSpPr>
        <p:spPr>
          <a:xfrm>
            <a:off x="6644845" y="3989986"/>
            <a:ext cx="86737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Accuracy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achieve</a:t>
            </a:r>
            <a:r>
              <a:rPr lang="es-ES" sz="1100" dirty="0">
                <a:latin typeface="Raleway"/>
              </a:rPr>
              <a:t>? (step4)</a:t>
            </a:r>
            <a:endParaRPr lang="en-ES" sz="1100" dirty="0">
              <a:latin typeface="Raleway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B73E9B6-5724-C449-BE80-2E1F0A1890F5}"/>
              </a:ext>
            </a:extLst>
          </p:cNvPr>
          <p:cNvCxnSpPr>
            <a:cxnSpLocks/>
            <a:stCxn id="33" idx="2"/>
            <a:endCxn id="6" idx="2"/>
          </p:cNvCxnSpPr>
          <p:nvPr/>
        </p:nvCxnSpPr>
        <p:spPr>
          <a:xfrm rot="5400000" flipH="1">
            <a:off x="4997631" y="2509251"/>
            <a:ext cx="25827" cy="4135972"/>
          </a:xfrm>
          <a:prstGeom prst="bentConnector3">
            <a:avLst>
              <a:gd name="adj1" fmla="val -5102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92C501-6F1F-BC43-802C-790C088F31F4}"/>
              </a:ext>
            </a:extLst>
          </p:cNvPr>
          <p:cNvCxnSpPr>
            <a:stCxn id="14" idx="3"/>
            <a:endCxn id="33" idx="1"/>
          </p:cNvCxnSpPr>
          <p:nvPr/>
        </p:nvCxnSpPr>
        <p:spPr>
          <a:xfrm>
            <a:off x="6451402" y="4286086"/>
            <a:ext cx="193443" cy="3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92B6DB-CA09-374C-B3AA-38351F5DDE92}"/>
              </a:ext>
            </a:extLst>
          </p:cNvPr>
          <p:cNvCxnSpPr>
            <a:stCxn id="6" idx="3"/>
            <a:endCxn id="30" idx="1"/>
          </p:cNvCxnSpPr>
          <p:nvPr/>
        </p:nvCxnSpPr>
        <p:spPr>
          <a:xfrm>
            <a:off x="3466879" y="4264241"/>
            <a:ext cx="219197" cy="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FAB4B3-8697-2946-8459-2FD6BABC1644}"/>
              </a:ext>
            </a:extLst>
          </p:cNvPr>
          <p:cNvCxnSpPr>
            <a:cxnSpLocks/>
            <a:stCxn id="5" idx="4"/>
            <a:endCxn id="6" idx="1"/>
          </p:cNvCxnSpPr>
          <p:nvPr/>
        </p:nvCxnSpPr>
        <p:spPr>
          <a:xfrm flipV="1">
            <a:off x="2199042" y="4264241"/>
            <a:ext cx="219197" cy="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D8A39B-D0AF-0245-A0CD-08A9B9D7811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512217" y="4290068"/>
            <a:ext cx="265562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>
            <a:extLst>
              <a:ext uri="{FF2B5EF4-FFF2-40B4-BE49-F238E27FC236}">
                <a16:creationId xmlns:a16="http://schemas.microsoft.com/office/drawing/2014/main" id="{6B7BBA77-DDE2-2048-A62D-A8B3788EBB54}"/>
              </a:ext>
            </a:extLst>
          </p:cNvPr>
          <p:cNvSpPr/>
          <p:nvPr/>
        </p:nvSpPr>
        <p:spPr>
          <a:xfrm>
            <a:off x="4808668" y="3560686"/>
            <a:ext cx="451821" cy="414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964B274-C243-AC4A-B0F8-AF12A9CA6C8D}"/>
              </a:ext>
            </a:extLst>
          </p:cNvPr>
          <p:cNvSpPr/>
          <p:nvPr/>
        </p:nvSpPr>
        <p:spPr>
          <a:xfrm>
            <a:off x="3837233" y="3571608"/>
            <a:ext cx="451821" cy="4142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391A5-99C0-9A40-B51E-0D39ABEC06F9}"/>
              </a:ext>
            </a:extLst>
          </p:cNvPr>
          <p:cNvSpPr/>
          <p:nvPr/>
        </p:nvSpPr>
        <p:spPr>
          <a:xfrm>
            <a:off x="3466043" y="3094961"/>
            <a:ext cx="1194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ES" sz="1200" b="1" dirty="0">
                <a:latin typeface="Raleway"/>
                <a:cs typeface="+mn-cs"/>
              </a:rPr>
              <a:t>Data Parallelism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F36820-5596-2243-975D-0E8626EDD15E}"/>
              </a:ext>
            </a:extLst>
          </p:cNvPr>
          <p:cNvSpPr/>
          <p:nvPr/>
        </p:nvSpPr>
        <p:spPr>
          <a:xfrm>
            <a:off x="4413444" y="3099185"/>
            <a:ext cx="1194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b="1" dirty="0" err="1">
                <a:latin typeface="Raleway"/>
                <a:cs typeface="+mn-cs"/>
              </a:rPr>
              <a:t>Model</a:t>
            </a:r>
            <a:r>
              <a:rPr lang="es-ES" sz="1200" b="1" dirty="0">
                <a:latin typeface="Raleway"/>
                <a:cs typeface="+mn-cs"/>
              </a:rPr>
              <a:t> </a:t>
            </a:r>
            <a:r>
              <a:rPr lang="en-ES" sz="1200" b="1" dirty="0">
                <a:latin typeface="Raleway"/>
                <a:cs typeface="+mn-cs"/>
              </a:rPr>
              <a:t>Parallelism</a:t>
            </a:r>
          </a:p>
        </p:txBody>
      </p:sp>
    </p:spTree>
    <p:extLst>
      <p:ext uri="{BB962C8B-B14F-4D97-AF65-F5344CB8AC3E}">
        <p14:creationId xmlns:p14="http://schemas.microsoft.com/office/powerpoint/2010/main" val="581592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615FB0E2-B0A9-6C45-96C3-86877E552F58}"/>
              </a:ext>
            </a:extLst>
          </p:cNvPr>
          <p:cNvSpPr/>
          <p:nvPr/>
        </p:nvSpPr>
        <p:spPr>
          <a:xfrm>
            <a:off x="4383271" y="1869728"/>
            <a:ext cx="1114045" cy="1617308"/>
          </a:xfrm>
          <a:prstGeom prst="rect">
            <a:avLst/>
          </a:prstGeom>
          <a:solidFill>
            <a:srgbClr val="E5FB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97A8-EB0D-584C-A0AD-8D54450C14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Model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65CBC-343E-B248-A264-2E02EC8A6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ES" sz="1400" dirty="0"/>
              <a:t>Is trainning suitable for parallel execution?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9D181-62A9-D246-B5B0-2BE70DF69C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Different (distributed) resources computes different layers of the DNN</a:t>
            </a:r>
          </a:p>
          <a:p>
            <a:pPr lvl="1"/>
            <a:endParaRPr lang="en-ES" b="1" dirty="0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A9E9C42-B991-9444-A1D4-D21D04BD62D6}"/>
              </a:ext>
            </a:extLst>
          </p:cNvPr>
          <p:cNvSpPr/>
          <p:nvPr/>
        </p:nvSpPr>
        <p:spPr>
          <a:xfrm>
            <a:off x="1163209" y="2866199"/>
            <a:ext cx="806303" cy="600164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Raleway"/>
                <a:ea typeface="ＭＳ Ｐゴシック" charset="0"/>
              </a:rPr>
              <a:t>t</a:t>
            </a:r>
            <a:r>
              <a:rPr lang="en-ES" sz="1200" b="1" dirty="0">
                <a:solidFill>
                  <a:schemeClr val="bg1"/>
                </a:solidFill>
                <a:latin typeface="Raleway"/>
                <a:ea typeface="ＭＳ Ｐゴシック" charset="0"/>
              </a:rPr>
              <a:t>rain data-set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38C3A-A0E0-D34C-8A08-3393CDF0F838}"/>
              </a:ext>
            </a:extLst>
          </p:cNvPr>
          <p:cNvSpPr txBox="1"/>
          <p:nvPr/>
        </p:nvSpPr>
        <p:spPr>
          <a:xfrm>
            <a:off x="2188709" y="2865026"/>
            <a:ext cx="104864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Raleway"/>
              </a:rPr>
              <a:t>s</a:t>
            </a:r>
            <a:r>
              <a:rPr lang="en-ES" sz="1100" dirty="0">
                <a:latin typeface="Raleway"/>
              </a:rPr>
              <a:t>huffling and </a:t>
            </a:r>
          </a:p>
          <a:p>
            <a:pPr algn="ctr"/>
            <a:r>
              <a:rPr lang="en-ES" sz="1100" dirty="0">
                <a:latin typeface="Raleway"/>
              </a:rPr>
              <a:t>batch</a:t>
            </a:r>
          </a:p>
          <a:p>
            <a:pPr algn="ctr"/>
            <a:r>
              <a:rPr lang="en-ES" sz="1100" dirty="0">
                <a:latin typeface="Raleway"/>
              </a:rPr>
              <a:t>(step 1)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307CA195-0C5F-7D47-A912-2D019996032A}"/>
              </a:ext>
            </a:extLst>
          </p:cNvPr>
          <p:cNvSpPr/>
          <p:nvPr/>
        </p:nvSpPr>
        <p:spPr>
          <a:xfrm>
            <a:off x="3528586" y="2971665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E1D223F-3ECA-8443-A032-5EDD5CE665E6}"/>
              </a:ext>
            </a:extLst>
          </p:cNvPr>
          <p:cNvSpPr/>
          <p:nvPr/>
        </p:nvSpPr>
        <p:spPr>
          <a:xfrm>
            <a:off x="3661261" y="3049378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68E0CE5A-E742-4C4B-88A7-C370AFB4029F}"/>
              </a:ext>
            </a:extLst>
          </p:cNvPr>
          <p:cNvSpPr/>
          <p:nvPr/>
        </p:nvSpPr>
        <p:spPr>
          <a:xfrm>
            <a:off x="3784103" y="3128448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6494A899-D72A-4A46-842C-2A1534CE51B7}"/>
              </a:ext>
            </a:extLst>
          </p:cNvPr>
          <p:cNvSpPr/>
          <p:nvPr/>
        </p:nvSpPr>
        <p:spPr>
          <a:xfrm>
            <a:off x="3913195" y="3205427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D5D4D-7E18-4C40-98ED-9873890A08DD}"/>
              </a:ext>
            </a:extLst>
          </p:cNvPr>
          <p:cNvSpPr txBox="1"/>
          <p:nvPr/>
        </p:nvSpPr>
        <p:spPr>
          <a:xfrm>
            <a:off x="5693517" y="2886871"/>
            <a:ext cx="78654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Model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update</a:t>
            </a:r>
            <a:r>
              <a:rPr lang="es-ES" sz="1100" dirty="0">
                <a:latin typeface="Raleway"/>
              </a:rPr>
              <a:t> (step3)</a:t>
            </a:r>
            <a:endParaRPr lang="en-ES" sz="1100" dirty="0">
              <a:latin typeface="Raleway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44D21BB-DCB5-8245-B268-F6C52D08D871}"/>
              </a:ext>
            </a:extLst>
          </p:cNvPr>
          <p:cNvCxnSpPr>
            <a:cxnSpLocks/>
            <a:stCxn id="14" idx="0"/>
            <a:endCxn id="30" idx="0"/>
          </p:cNvCxnSpPr>
          <p:nvPr/>
        </p:nvCxnSpPr>
        <p:spPr>
          <a:xfrm rot="16200000" flipH="1" flipV="1">
            <a:off x="4956055" y="1764430"/>
            <a:ext cx="8294" cy="2253175"/>
          </a:xfrm>
          <a:prstGeom prst="bentConnector3">
            <a:avLst>
              <a:gd name="adj1" fmla="val -136003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C6E605-BC66-B147-8C2C-D7926785473B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210682" y="3178658"/>
            <a:ext cx="172589" cy="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3611AF-5CCA-AF4A-973A-B84982920A0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02855" y="3186953"/>
            <a:ext cx="190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F92B15C-395B-DA4C-B0B8-AB3638802DD4}"/>
              </a:ext>
            </a:extLst>
          </p:cNvPr>
          <p:cNvSpPr/>
          <p:nvPr/>
        </p:nvSpPr>
        <p:spPr>
          <a:xfrm>
            <a:off x="3456546" y="2895165"/>
            <a:ext cx="754136" cy="570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6B48BF-8CC9-F840-BE61-82ACB23A01F7}"/>
              </a:ext>
            </a:extLst>
          </p:cNvPr>
          <p:cNvSpPr txBox="1"/>
          <p:nvPr/>
        </p:nvSpPr>
        <p:spPr>
          <a:xfrm>
            <a:off x="6673503" y="2890853"/>
            <a:ext cx="86737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Accuracy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achieve</a:t>
            </a:r>
            <a:r>
              <a:rPr lang="es-ES" sz="1100" dirty="0">
                <a:latin typeface="Raleway"/>
              </a:rPr>
              <a:t>? (step4)</a:t>
            </a:r>
            <a:endParaRPr lang="en-ES" sz="1100" dirty="0">
              <a:latin typeface="Raleway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B73E9B6-5724-C449-BE80-2E1F0A1890F5}"/>
              </a:ext>
            </a:extLst>
          </p:cNvPr>
          <p:cNvCxnSpPr>
            <a:cxnSpLocks/>
            <a:stCxn id="33" idx="2"/>
            <a:endCxn id="6" idx="2"/>
          </p:cNvCxnSpPr>
          <p:nvPr/>
        </p:nvCxnSpPr>
        <p:spPr>
          <a:xfrm rot="5400000" flipH="1">
            <a:off x="4897195" y="1281024"/>
            <a:ext cx="25827" cy="4394160"/>
          </a:xfrm>
          <a:prstGeom prst="bentConnector3">
            <a:avLst>
              <a:gd name="adj1" fmla="val -8851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92C501-6F1F-BC43-802C-790C088F31F4}"/>
              </a:ext>
            </a:extLst>
          </p:cNvPr>
          <p:cNvCxnSpPr>
            <a:stCxn id="14" idx="3"/>
            <a:endCxn id="33" idx="1"/>
          </p:cNvCxnSpPr>
          <p:nvPr/>
        </p:nvCxnSpPr>
        <p:spPr>
          <a:xfrm>
            <a:off x="6480060" y="3186953"/>
            <a:ext cx="193443" cy="3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92B6DB-CA09-374C-B3AA-38351F5DDE92}"/>
              </a:ext>
            </a:extLst>
          </p:cNvPr>
          <p:cNvCxnSpPr>
            <a:stCxn id="6" idx="3"/>
            <a:endCxn id="30" idx="1"/>
          </p:cNvCxnSpPr>
          <p:nvPr/>
        </p:nvCxnSpPr>
        <p:spPr>
          <a:xfrm>
            <a:off x="3237349" y="3165108"/>
            <a:ext cx="219197" cy="1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FAB4B3-8697-2946-8459-2FD6BABC1644}"/>
              </a:ext>
            </a:extLst>
          </p:cNvPr>
          <p:cNvCxnSpPr>
            <a:cxnSpLocks/>
            <a:stCxn id="5" idx="4"/>
            <a:endCxn id="6" idx="1"/>
          </p:cNvCxnSpPr>
          <p:nvPr/>
        </p:nvCxnSpPr>
        <p:spPr>
          <a:xfrm flipV="1">
            <a:off x="1969512" y="3165108"/>
            <a:ext cx="219197" cy="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D8A39B-D0AF-0245-A0CD-08A9B9D7811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7540875" y="3190935"/>
            <a:ext cx="265562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DAFE083-CB7A-684D-8264-3977FE55C518}"/>
              </a:ext>
            </a:extLst>
          </p:cNvPr>
          <p:cNvSpPr/>
          <p:nvPr/>
        </p:nvSpPr>
        <p:spPr>
          <a:xfrm>
            <a:off x="4575638" y="2581544"/>
            <a:ext cx="4571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FA371E-86A7-B54F-9CD1-0F38D9978E4D}"/>
              </a:ext>
            </a:extLst>
          </p:cNvPr>
          <p:cNvSpPr/>
          <p:nvPr/>
        </p:nvSpPr>
        <p:spPr>
          <a:xfrm>
            <a:off x="4905400" y="2355631"/>
            <a:ext cx="4571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F5F649-F4D2-7E45-BC21-274D88BA8DF5}"/>
              </a:ext>
            </a:extLst>
          </p:cNvPr>
          <p:cNvSpPr/>
          <p:nvPr/>
        </p:nvSpPr>
        <p:spPr>
          <a:xfrm>
            <a:off x="4905400" y="2846757"/>
            <a:ext cx="4571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5B4006B-C743-6D43-BCC6-A5EC03CF77EB}"/>
              </a:ext>
            </a:extLst>
          </p:cNvPr>
          <p:cNvSpPr/>
          <p:nvPr/>
        </p:nvSpPr>
        <p:spPr>
          <a:xfrm>
            <a:off x="4866097" y="2301841"/>
            <a:ext cx="122609" cy="437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AEB2790-A6BF-3E42-9A34-588E4F26474C}"/>
              </a:ext>
            </a:extLst>
          </p:cNvPr>
          <p:cNvSpPr/>
          <p:nvPr/>
        </p:nvSpPr>
        <p:spPr>
          <a:xfrm>
            <a:off x="4861260" y="2792967"/>
            <a:ext cx="122609" cy="437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06DE63-80EE-4C46-8E21-2BE8B462D73B}"/>
              </a:ext>
            </a:extLst>
          </p:cNvPr>
          <p:cNvSpPr/>
          <p:nvPr/>
        </p:nvSpPr>
        <p:spPr>
          <a:xfrm>
            <a:off x="4538050" y="2524240"/>
            <a:ext cx="122609" cy="437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3C8888-E534-1B42-A528-23A989358C21}"/>
              </a:ext>
            </a:extLst>
          </p:cNvPr>
          <p:cNvSpPr/>
          <p:nvPr/>
        </p:nvSpPr>
        <p:spPr>
          <a:xfrm>
            <a:off x="5242490" y="2595815"/>
            <a:ext cx="45719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E624947-3A5E-8C47-AE9A-AB88F7240CD3}"/>
              </a:ext>
            </a:extLst>
          </p:cNvPr>
          <p:cNvSpPr/>
          <p:nvPr/>
        </p:nvSpPr>
        <p:spPr>
          <a:xfrm>
            <a:off x="5204902" y="2538511"/>
            <a:ext cx="122609" cy="437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AF8F936-EADE-A848-B53A-31EC2A3700C5}"/>
              </a:ext>
            </a:extLst>
          </p:cNvPr>
          <p:cNvCxnSpPr>
            <a:stCxn id="36" idx="3"/>
            <a:endCxn id="20" idx="1"/>
          </p:cNvCxnSpPr>
          <p:nvPr/>
        </p:nvCxnSpPr>
        <p:spPr>
          <a:xfrm flipV="1">
            <a:off x="4660659" y="2520509"/>
            <a:ext cx="205438" cy="222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4C71D8D-057C-B145-8061-3A270A8C8279}"/>
              </a:ext>
            </a:extLst>
          </p:cNvPr>
          <p:cNvCxnSpPr>
            <a:cxnSpLocks/>
            <a:stCxn id="36" idx="3"/>
            <a:endCxn id="35" idx="1"/>
          </p:cNvCxnSpPr>
          <p:nvPr/>
        </p:nvCxnSpPr>
        <p:spPr>
          <a:xfrm>
            <a:off x="4660659" y="2742908"/>
            <a:ext cx="200601" cy="2687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D01F36D-1991-3C42-BADB-DFF8F01CD561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4983869" y="2757179"/>
            <a:ext cx="221033" cy="2544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F7464EB-9444-9641-BFE4-FA799FAC2534}"/>
              </a:ext>
            </a:extLst>
          </p:cNvPr>
          <p:cNvCxnSpPr>
            <a:cxnSpLocks/>
            <a:stCxn id="20" idx="3"/>
            <a:endCxn id="39" idx="1"/>
          </p:cNvCxnSpPr>
          <p:nvPr/>
        </p:nvCxnSpPr>
        <p:spPr>
          <a:xfrm>
            <a:off x="4988706" y="2520509"/>
            <a:ext cx="216196" cy="2366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94DD184-E4A3-644A-BEE5-00CF315A5D06}"/>
              </a:ext>
            </a:extLst>
          </p:cNvPr>
          <p:cNvSpPr txBox="1"/>
          <p:nvPr/>
        </p:nvSpPr>
        <p:spPr>
          <a:xfrm>
            <a:off x="4677753" y="2068992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Raleway"/>
              </a:rPr>
              <a:t>res.1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01830E-3D72-8543-859E-2AAA809BCA43}"/>
              </a:ext>
            </a:extLst>
          </p:cNvPr>
          <p:cNvSpPr txBox="1"/>
          <p:nvPr/>
        </p:nvSpPr>
        <p:spPr>
          <a:xfrm>
            <a:off x="4948637" y="3027857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Raleway"/>
              </a:rPr>
              <a:t>res.2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C54894-6708-B240-AFB4-D4C704B40518}"/>
              </a:ext>
            </a:extLst>
          </p:cNvPr>
          <p:cNvSpPr txBox="1"/>
          <p:nvPr/>
        </p:nvSpPr>
        <p:spPr>
          <a:xfrm>
            <a:off x="5002684" y="2276901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Raleway"/>
              </a:rPr>
              <a:t>res.1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ECBD28-A49C-9548-BC81-61BFEF913DA8}"/>
              </a:ext>
            </a:extLst>
          </p:cNvPr>
          <p:cNvSpPr txBox="1"/>
          <p:nvPr/>
        </p:nvSpPr>
        <p:spPr>
          <a:xfrm>
            <a:off x="4380820" y="2300174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Raleway"/>
              </a:rPr>
              <a:t>res.1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3FB8E9-872B-2845-8A06-EA982A5BB35A}"/>
              </a:ext>
            </a:extLst>
          </p:cNvPr>
          <p:cNvSpPr/>
          <p:nvPr/>
        </p:nvSpPr>
        <p:spPr>
          <a:xfrm>
            <a:off x="4596584" y="3236176"/>
            <a:ext cx="6206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>
                <a:latin typeface="Raleway"/>
              </a:rPr>
              <a:t>(step2)</a:t>
            </a:r>
            <a:endParaRPr lang="en-ES" sz="1100" dirty="0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281D1F8-DBB3-F342-A3EA-7759C8FDAEFA}"/>
              </a:ext>
            </a:extLst>
          </p:cNvPr>
          <p:cNvSpPr/>
          <p:nvPr/>
        </p:nvSpPr>
        <p:spPr>
          <a:xfrm>
            <a:off x="4436596" y="2134264"/>
            <a:ext cx="999676" cy="1155203"/>
          </a:xfrm>
          <a:prstGeom prst="roundRect">
            <a:avLst>
              <a:gd name="adj" fmla="val 9134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E1A2EC-87DB-834B-8515-051475862D0E}"/>
              </a:ext>
            </a:extLst>
          </p:cNvPr>
          <p:cNvSpPr/>
          <p:nvPr/>
        </p:nvSpPr>
        <p:spPr>
          <a:xfrm>
            <a:off x="4713619" y="1903228"/>
            <a:ext cx="5036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>
                <a:latin typeface="Raleway"/>
              </a:rPr>
              <a:t>DNN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60297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0E97A8-EB0D-584C-A0AD-8D54450C14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Data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65CBC-343E-B248-A264-2E02EC8A6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ES" sz="1400" dirty="0"/>
              <a:t>Is trainning suitable for parallel execution?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9D181-62A9-D246-B5B0-2BE70DF69C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Different (distributed) resources have a local copy of the DNN and subset of the data-set upon which the training is applied</a:t>
            </a:r>
          </a:p>
          <a:p>
            <a:pPr lvl="1"/>
            <a:r>
              <a:rPr lang="en-GB" dirty="0"/>
              <a:t>At the end of each sub-train, </a:t>
            </a:r>
            <a:r>
              <a:rPr lang="en-GB" b="1" dirty="0"/>
              <a:t>local parameters must be aggregated</a:t>
            </a:r>
          </a:p>
          <a:p>
            <a:pPr lvl="1"/>
            <a:endParaRPr lang="en-ES" b="1" dirty="0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A9E9C42-B991-9444-A1D4-D21D04BD62D6}"/>
              </a:ext>
            </a:extLst>
          </p:cNvPr>
          <p:cNvSpPr/>
          <p:nvPr/>
        </p:nvSpPr>
        <p:spPr>
          <a:xfrm>
            <a:off x="1096576" y="3786646"/>
            <a:ext cx="806303" cy="600164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  <a:latin typeface="Raleway"/>
                <a:ea typeface="ＭＳ Ｐゴシック" charset="0"/>
              </a:rPr>
              <a:t>t</a:t>
            </a:r>
            <a:r>
              <a:rPr lang="en-ES" sz="1200" b="1" dirty="0">
                <a:solidFill>
                  <a:schemeClr val="bg1"/>
                </a:solidFill>
                <a:latin typeface="Raleway"/>
                <a:ea typeface="ＭＳ Ｐゴシック" charset="0"/>
              </a:rPr>
              <a:t>rain data-set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38C3A-A0E0-D34C-8A08-3393CDF0F838}"/>
              </a:ext>
            </a:extLst>
          </p:cNvPr>
          <p:cNvSpPr txBox="1"/>
          <p:nvPr/>
        </p:nvSpPr>
        <p:spPr>
          <a:xfrm>
            <a:off x="2122076" y="3785473"/>
            <a:ext cx="104864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Raleway"/>
              </a:rPr>
              <a:t>s</a:t>
            </a:r>
            <a:r>
              <a:rPr lang="en-ES" sz="1100" dirty="0">
                <a:latin typeface="Raleway"/>
              </a:rPr>
              <a:t>huffling and </a:t>
            </a:r>
          </a:p>
          <a:p>
            <a:pPr algn="ctr"/>
            <a:r>
              <a:rPr lang="en-ES" sz="1100" dirty="0">
                <a:latin typeface="Raleway"/>
              </a:rPr>
              <a:t>batch</a:t>
            </a:r>
          </a:p>
          <a:p>
            <a:pPr algn="ctr"/>
            <a:r>
              <a:rPr lang="en-ES" sz="1100" dirty="0">
                <a:latin typeface="Raleway"/>
              </a:rPr>
              <a:t>(step 1)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307CA195-0C5F-7D47-A912-2D019996032A}"/>
              </a:ext>
            </a:extLst>
          </p:cNvPr>
          <p:cNvSpPr/>
          <p:nvPr/>
        </p:nvSpPr>
        <p:spPr>
          <a:xfrm>
            <a:off x="3408545" y="3999494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E1D223F-3ECA-8443-A032-5EDD5CE665E6}"/>
              </a:ext>
            </a:extLst>
          </p:cNvPr>
          <p:cNvSpPr/>
          <p:nvPr/>
        </p:nvSpPr>
        <p:spPr>
          <a:xfrm>
            <a:off x="3402248" y="3229911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D300D-AEED-414F-BE05-DA9AB5A3F1D1}"/>
              </a:ext>
            </a:extLst>
          </p:cNvPr>
          <p:cNvSpPr txBox="1"/>
          <p:nvPr/>
        </p:nvSpPr>
        <p:spPr>
          <a:xfrm>
            <a:off x="3848076" y="3806989"/>
            <a:ext cx="86737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Raleway"/>
              </a:rPr>
              <a:t>forward-</a:t>
            </a:r>
            <a:r>
              <a:rPr lang="es-ES" sz="1100" dirty="0" err="1">
                <a:latin typeface="Raleway"/>
              </a:rPr>
              <a:t>backprop</a:t>
            </a:r>
            <a:r>
              <a:rPr lang="es-ES" sz="1100" dirty="0">
                <a:latin typeface="Raleway"/>
              </a:rPr>
              <a:t>.</a:t>
            </a:r>
          </a:p>
          <a:p>
            <a:pPr algn="ctr"/>
            <a:r>
              <a:rPr lang="es-ES" sz="1100" dirty="0">
                <a:latin typeface="Raleway"/>
              </a:rPr>
              <a:t>(</a:t>
            </a:r>
            <a:r>
              <a:rPr lang="es-ES" sz="1100" dirty="0" err="1">
                <a:latin typeface="Raleway"/>
              </a:rPr>
              <a:t>step</a:t>
            </a:r>
            <a:r>
              <a:rPr lang="es-ES" sz="1100" dirty="0">
                <a:latin typeface="Raleway"/>
              </a:rPr>
              <a:t> 2)</a:t>
            </a:r>
            <a:endParaRPr lang="en-ES" sz="1100" dirty="0">
              <a:latin typeface="Raleway"/>
            </a:endParaRP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6494A899-D72A-4A46-842C-2A1534CE51B7}"/>
              </a:ext>
            </a:extLst>
          </p:cNvPr>
          <p:cNvSpPr/>
          <p:nvPr/>
        </p:nvSpPr>
        <p:spPr>
          <a:xfrm>
            <a:off x="3402248" y="2233717"/>
            <a:ext cx="258184" cy="193638"/>
          </a:xfrm>
          <a:prstGeom prst="can">
            <a:avLst>
              <a:gd name="adj" fmla="val 3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D5D4D-7E18-4C40-98ED-9873890A08DD}"/>
              </a:ext>
            </a:extLst>
          </p:cNvPr>
          <p:cNvSpPr txBox="1"/>
          <p:nvPr/>
        </p:nvSpPr>
        <p:spPr>
          <a:xfrm>
            <a:off x="4906110" y="3807318"/>
            <a:ext cx="78654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Model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update</a:t>
            </a:r>
            <a:r>
              <a:rPr lang="es-ES" sz="1100" dirty="0">
                <a:latin typeface="Raleway"/>
              </a:rPr>
              <a:t> (step3)</a:t>
            </a:r>
            <a:endParaRPr lang="en-ES" sz="1100" dirty="0">
              <a:latin typeface="Raleway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C6E605-BC66-B147-8C2C-D7926785473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681463" y="4100625"/>
            <a:ext cx="166613" cy="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3611AF-5CCA-AF4A-973A-B84982920A0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715448" y="4107071"/>
            <a:ext cx="190662" cy="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76B48BF-8CC9-F840-BE61-82ACB23A01F7}"/>
              </a:ext>
            </a:extLst>
          </p:cNvPr>
          <p:cNvSpPr txBox="1"/>
          <p:nvPr/>
        </p:nvSpPr>
        <p:spPr>
          <a:xfrm>
            <a:off x="7248695" y="3026648"/>
            <a:ext cx="86737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Accuracy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achieve</a:t>
            </a:r>
            <a:r>
              <a:rPr lang="es-ES" sz="1100" dirty="0">
                <a:latin typeface="Raleway"/>
              </a:rPr>
              <a:t>? (step4)</a:t>
            </a:r>
            <a:endParaRPr lang="en-ES" sz="1100" dirty="0">
              <a:latin typeface="Raleway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B73E9B6-5724-C449-BE80-2E1F0A1890F5}"/>
              </a:ext>
            </a:extLst>
          </p:cNvPr>
          <p:cNvCxnSpPr>
            <a:cxnSpLocks/>
            <a:stCxn id="33" idx="2"/>
            <a:endCxn id="6" idx="2"/>
          </p:cNvCxnSpPr>
          <p:nvPr/>
        </p:nvCxnSpPr>
        <p:spPr>
          <a:xfrm rot="5400000">
            <a:off x="4784977" y="1488232"/>
            <a:ext cx="758825" cy="5035985"/>
          </a:xfrm>
          <a:prstGeom prst="bentConnector3">
            <a:avLst>
              <a:gd name="adj1" fmla="val 130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92B6DB-CA09-374C-B3AA-38351F5DDE92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>
            <a:off x="3170716" y="4085555"/>
            <a:ext cx="237829" cy="10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FAB4B3-8697-2946-8459-2FD6BABC1644}"/>
              </a:ext>
            </a:extLst>
          </p:cNvPr>
          <p:cNvCxnSpPr>
            <a:cxnSpLocks/>
            <a:stCxn id="5" idx="4"/>
            <a:endCxn id="6" idx="1"/>
          </p:cNvCxnSpPr>
          <p:nvPr/>
        </p:nvCxnSpPr>
        <p:spPr>
          <a:xfrm flipV="1">
            <a:off x="1902879" y="4085555"/>
            <a:ext cx="219197" cy="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D8A39B-D0AF-0245-A0CD-08A9B9D7811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116067" y="3326730"/>
            <a:ext cx="265562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37CF3A2-C61E-E246-80FA-A2017451CBAD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3170716" y="3326730"/>
            <a:ext cx="231532" cy="7588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5B5EA96-21AC-DE48-AF26-5845AB970FDE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 flipV="1">
            <a:off x="3170716" y="2330536"/>
            <a:ext cx="231532" cy="17550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7819487-F3D4-994F-ACD6-30A83C8200EC}"/>
              </a:ext>
            </a:extLst>
          </p:cNvPr>
          <p:cNvSpPr txBox="1"/>
          <p:nvPr/>
        </p:nvSpPr>
        <p:spPr>
          <a:xfrm>
            <a:off x="3848076" y="3027341"/>
            <a:ext cx="86737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Raleway"/>
              </a:rPr>
              <a:t>forward-</a:t>
            </a:r>
            <a:r>
              <a:rPr lang="es-ES" sz="1100" dirty="0" err="1">
                <a:latin typeface="Raleway"/>
              </a:rPr>
              <a:t>backprop</a:t>
            </a:r>
            <a:r>
              <a:rPr lang="es-ES" sz="1100" dirty="0">
                <a:latin typeface="Raleway"/>
              </a:rPr>
              <a:t>.</a:t>
            </a:r>
          </a:p>
          <a:p>
            <a:pPr algn="ctr"/>
            <a:r>
              <a:rPr lang="es-ES" sz="1100" dirty="0">
                <a:latin typeface="Raleway"/>
              </a:rPr>
              <a:t>(</a:t>
            </a:r>
            <a:r>
              <a:rPr lang="es-ES" sz="1100" dirty="0" err="1">
                <a:latin typeface="Raleway"/>
              </a:rPr>
              <a:t>step</a:t>
            </a:r>
            <a:r>
              <a:rPr lang="es-ES" sz="1100" dirty="0">
                <a:latin typeface="Raleway"/>
              </a:rPr>
              <a:t> 2)</a:t>
            </a:r>
            <a:endParaRPr lang="en-ES" sz="1100" dirty="0">
              <a:latin typeface="Raleway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2C3CF4-B7F0-DC48-92B2-55E287CB10BC}"/>
              </a:ext>
            </a:extLst>
          </p:cNvPr>
          <p:cNvSpPr txBox="1"/>
          <p:nvPr/>
        </p:nvSpPr>
        <p:spPr>
          <a:xfrm>
            <a:off x="4906110" y="3027670"/>
            <a:ext cx="78654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Model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update</a:t>
            </a:r>
            <a:r>
              <a:rPr lang="es-ES" sz="1100" dirty="0">
                <a:latin typeface="Raleway"/>
              </a:rPr>
              <a:t> (step3)</a:t>
            </a:r>
            <a:endParaRPr lang="en-ES" sz="1100" dirty="0">
              <a:latin typeface="Raleway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FA8155-33A6-6541-8620-DEA10F6FFB14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4715448" y="3327423"/>
            <a:ext cx="190662" cy="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EA5D50-0437-D943-B3A7-6718E4EF9E52}"/>
              </a:ext>
            </a:extLst>
          </p:cNvPr>
          <p:cNvSpPr txBox="1"/>
          <p:nvPr/>
        </p:nvSpPr>
        <p:spPr>
          <a:xfrm>
            <a:off x="3847763" y="2039271"/>
            <a:ext cx="867372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Raleway"/>
              </a:rPr>
              <a:t>forward-</a:t>
            </a:r>
            <a:r>
              <a:rPr lang="es-ES" sz="1100" dirty="0" err="1">
                <a:latin typeface="Raleway"/>
              </a:rPr>
              <a:t>backprop</a:t>
            </a:r>
            <a:r>
              <a:rPr lang="es-ES" sz="1100" dirty="0">
                <a:latin typeface="Raleway"/>
              </a:rPr>
              <a:t>.</a:t>
            </a:r>
          </a:p>
          <a:p>
            <a:pPr algn="ctr"/>
            <a:r>
              <a:rPr lang="es-ES" sz="1100" dirty="0">
                <a:latin typeface="Raleway"/>
              </a:rPr>
              <a:t>(</a:t>
            </a:r>
            <a:r>
              <a:rPr lang="es-ES" sz="1100" dirty="0" err="1">
                <a:latin typeface="Raleway"/>
              </a:rPr>
              <a:t>step</a:t>
            </a:r>
            <a:r>
              <a:rPr lang="es-ES" sz="1100" dirty="0">
                <a:latin typeface="Raleway"/>
              </a:rPr>
              <a:t> 2)</a:t>
            </a:r>
            <a:endParaRPr lang="en-ES" sz="1100" dirty="0">
              <a:latin typeface="Raleway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4C05AF-6D3E-2B42-BE48-410CBB59D14E}"/>
              </a:ext>
            </a:extLst>
          </p:cNvPr>
          <p:cNvSpPr txBox="1"/>
          <p:nvPr/>
        </p:nvSpPr>
        <p:spPr>
          <a:xfrm>
            <a:off x="4905797" y="2039600"/>
            <a:ext cx="786543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Raleway"/>
              </a:rPr>
              <a:t>Model</a:t>
            </a:r>
            <a:r>
              <a:rPr lang="es-ES" sz="1100" dirty="0">
                <a:latin typeface="Raleway"/>
              </a:rPr>
              <a:t> </a:t>
            </a:r>
            <a:r>
              <a:rPr lang="es-ES" sz="1100" dirty="0" err="1">
                <a:latin typeface="Raleway"/>
              </a:rPr>
              <a:t>update</a:t>
            </a:r>
            <a:r>
              <a:rPr lang="es-ES" sz="1100" dirty="0">
                <a:latin typeface="Raleway"/>
              </a:rPr>
              <a:t> (step3)</a:t>
            </a:r>
            <a:endParaRPr lang="en-ES" sz="1100" dirty="0">
              <a:latin typeface="Raleway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7F4B4C-5E54-874C-8448-A854C31CE826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4715135" y="2339353"/>
            <a:ext cx="190662" cy="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C09B54-F4CA-BD44-A823-A11B8C34BC4B}"/>
              </a:ext>
            </a:extLst>
          </p:cNvPr>
          <p:cNvCxnSpPr>
            <a:cxnSpLocks/>
            <a:stCxn id="8" idx="4"/>
            <a:endCxn id="37" idx="1"/>
          </p:cNvCxnSpPr>
          <p:nvPr/>
        </p:nvCxnSpPr>
        <p:spPr>
          <a:xfrm>
            <a:off x="3660432" y="3326730"/>
            <a:ext cx="187644" cy="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330BA3-BF87-0E48-A534-E93D7A328690}"/>
              </a:ext>
            </a:extLst>
          </p:cNvPr>
          <p:cNvCxnSpPr>
            <a:cxnSpLocks/>
            <a:stCxn id="13" idx="4"/>
            <a:endCxn id="49" idx="1"/>
          </p:cNvCxnSpPr>
          <p:nvPr/>
        </p:nvCxnSpPr>
        <p:spPr>
          <a:xfrm>
            <a:off x="3660432" y="2330536"/>
            <a:ext cx="187331" cy="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1CA875D-C580-044B-A5CE-49E5A765AE99}"/>
              </a:ext>
            </a:extLst>
          </p:cNvPr>
          <p:cNvSpPr txBox="1"/>
          <p:nvPr/>
        </p:nvSpPr>
        <p:spPr>
          <a:xfrm>
            <a:off x="3402248" y="2692916"/>
            <a:ext cx="3513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58A037-E2E9-CD41-85ED-D8DCA82CA6CD}"/>
              </a:ext>
            </a:extLst>
          </p:cNvPr>
          <p:cNvSpPr txBox="1"/>
          <p:nvPr/>
        </p:nvSpPr>
        <p:spPr>
          <a:xfrm>
            <a:off x="5948238" y="3026646"/>
            <a:ext cx="1098729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 err="1">
                <a:latin typeface="Raleway"/>
              </a:rPr>
              <a:t>Model</a:t>
            </a:r>
            <a:r>
              <a:rPr lang="es-ES" sz="1100" b="1" dirty="0">
                <a:latin typeface="Raleway"/>
              </a:rPr>
              <a:t> </a:t>
            </a:r>
            <a:r>
              <a:rPr lang="es-ES" sz="1100" b="1" dirty="0" err="1">
                <a:latin typeface="Raleway"/>
              </a:rPr>
              <a:t>aggregation</a:t>
            </a:r>
            <a:r>
              <a:rPr lang="es-ES" sz="1100" b="1" dirty="0">
                <a:latin typeface="Raleway"/>
              </a:rPr>
              <a:t>  (step3.5)</a:t>
            </a:r>
            <a:endParaRPr lang="en-ES" sz="1100" b="1" dirty="0">
              <a:latin typeface="Raleway"/>
            </a:endParaRP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292E960-1C37-D043-B16B-87790F60F30C}"/>
              </a:ext>
            </a:extLst>
          </p:cNvPr>
          <p:cNvCxnSpPr>
            <a:cxnSpLocks/>
            <a:stCxn id="50" idx="3"/>
            <a:endCxn id="60" idx="1"/>
          </p:cNvCxnSpPr>
          <p:nvPr/>
        </p:nvCxnSpPr>
        <p:spPr>
          <a:xfrm>
            <a:off x="5692340" y="2339682"/>
            <a:ext cx="255898" cy="9870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2955D43D-72DB-404D-A9D3-09DECE07A99D}"/>
              </a:ext>
            </a:extLst>
          </p:cNvPr>
          <p:cNvCxnSpPr>
            <a:cxnSpLocks/>
            <a:stCxn id="14" idx="3"/>
            <a:endCxn id="60" idx="1"/>
          </p:cNvCxnSpPr>
          <p:nvPr/>
        </p:nvCxnSpPr>
        <p:spPr>
          <a:xfrm flipV="1">
            <a:off x="5692653" y="3326728"/>
            <a:ext cx="255585" cy="7806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BFA60F1-A344-E94A-BA9C-D0EE8F43078B}"/>
              </a:ext>
            </a:extLst>
          </p:cNvPr>
          <p:cNvCxnSpPr>
            <a:cxnSpLocks/>
            <a:stCxn id="39" idx="3"/>
            <a:endCxn id="60" idx="1"/>
          </p:cNvCxnSpPr>
          <p:nvPr/>
        </p:nvCxnSpPr>
        <p:spPr>
          <a:xfrm flipV="1">
            <a:off x="5692653" y="3326728"/>
            <a:ext cx="255585" cy="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29D6D002-3932-F64C-9F1F-B9BBAFAAF63B}"/>
              </a:ext>
            </a:extLst>
          </p:cNvPr>
          <p:cNvCxnSpPr>
            <a:cxnSpLocks/>
            <a:stCxn id="60" idx="0"/>
            <a:endCxn id="6" idx="0"/>
          </p:cNvCxnSpPr>
          <p:nvPr/>
        </p:nvCxnSpPr>
        <p:spPr>
          <a:xfrm rot="16200000" flipH="1" flipV="1">
            <a:off x="4192586" y="1480455"/>
            <a:ext cx="758827" cy="3851207"/>
          </a:xfrm>
          <a:prstGeom prst="bentConnector3">
            <a:avLst>
              <a:gd name="adj1" fmla="val -156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03EA5AC-FF81-9E45-A6C9-B073EE6E5349}"/>
              </a:ext>
            </a:extLst>
          </p:cNvPr>
          <p:cNvCxnSpPr>
            <a:cxnSpLocks/>
            <a:stCxn id="60" idx="3"/>
            <a:endCxn id="33" idx="1"/>
          </p:cNvCxnSpPr>
          <p:nvPr/>
        </p:nvCxnSpPr>
        <p:spPr>
          <a:xfrm>
            <a:off x="7046967" y="3326728"/>
            <a:ext cx="20172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E45D6D-31B6-3845-BEBC-F1BDB6BDBA2F}"/>
              </a:ext>
            </a:extLst>
          </p:cNvPr>
          <p:cNvSpPr/>
          <p:nvPr/>
        </p:nvSpPr>
        <p:spPr>
          <a:xfrm>
            <a:off x="3348460" y="3742883"/>
            <a:ext cx="2392496" cy="712099"/>
          </a:xfrm>
          <a:prstGeom prst="roundRect">
            <a:avLst>
              <a:gd name="adj" fmla="val 621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66DFC4A-2521-EC4C-A9B6-1FAADD7191B3}"/>
              </a:ext>
            </a:extLst>
          </p:cNvPr>
          <p:cNvSpPr/>
          <p:nvPr/>
        </p:nvSpPr>
        <p:spPr>
          <a:xfrm>
            <a:off x="3342545" y="2950852"/>
            <a:ext cx="2392496" cy="712099"/>
          </a:xfrm>
          <a:prstGeom prst="roundRect">
            <a:avLst>
              <a:gd name="adj" fmla="val 621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32A3634-B837-2B4F-9C5A-B7CCE0AFF606}"/>
              </a:ext>
            </a:extLst>
          </p:cNvPr>
          <p:cNvSpPr/>
          <p:nvPr/>
        </p:nvSpPr>
        <p:spPr>
          <a:xfrm>
            <a:off x="3351046" y="1986485"/>
            <a:ext cx="2392496" cy="712099"/>
          </a:xfrm>
          <a:prstGeom prst="roundRect">
            <a:avLst>
              <a:gd name="adj" fmla="val 6215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460CC8-A2D4-4344-B416-046D173433C2}"/>
              </a:ext>
            </a:extLst>
          </p:cNvPr>
          <p:cNvSpPr txBox="1"/>
          <p:nvPr/>
        </p:nvSpPr>
        <p:spPr>
          <a:xfrm>
            <a:off x="3302515" y="1946404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Raleway"/>
              </a:rPr>
              <a:t>res.M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EFAC83-C077-7544-B2EA-A515E87C1BD6}"/>
              </a:ext>
            </a:extLst>
          </p:cNvPr>
          <p:cNvSpPr txBox="1"/>
          <p:nvPr/>
        </p:nvSpPr>
        <p:spPr>
          <a:xfrm>
            <a:off x="3316207" y="2938495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Raleway"/>
              </a:rPr>
              <a:t>res.2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D5F602-C23B-2B4B-A44A-116F3477AA3F}"/>
              </a:ext>
            </a:extLst>
          </p:cNvPr>
          <p:cNvSpPr txBox="1"/>
          <p:nvPr/>
        </p:nvSpPr>
        <p:spPr>
          <a:xfrm>
            <a:off x="3317925" y="3735880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Raleway"/>
              </a:rPr>
              <a:t>res.1</a:t>
            </a:r>
          </a:p>
        </p:txBody>
      </p:sp>
    </p:spTree>
    <p:extLst>
      <p:ext uri="{BB962C8B-B14F-4D97-AF65-F5344CB8AC3E}">
        <p14:creationId xmlns:p14="http://schemas.microsoft.com/office/powerpoint/2010/main" val="1686148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47E918-3DF1-914C-A13E-585FB5E02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Model vs. Data Parallelism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2B733-0477-8B44-9AF2-F3540F96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47" y="877283"/>
            <a:ext cx="4710206" cy="1306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0AC4E8-BCEA-0748-82C3-1FA229024931}"/>
              </a:ext>
            </a:extLst>
          </p:cNvPr>
          <p:cNvSpPr txBox="1"/>
          <p:nvPr/>
        </p:nvSpPr>
        <p:spPr>
          <a:xfrm>
            <a:off x="5526002" y="816081"/>
            <a:ext cx="3358547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_tradnl"/>
            </a:defPPr>
            <a:lvl1pPr algn="r">
              <a:defRPr sz="1400" b="1" u="sng">
                <a:latin typeface="Raleway"/>
                <a:cs typeface="+mn-cs"/>
              </a:defRPr>
            </a:lvl1pPr>
          </a:lstStyle>
          <a:p>
            <a:pPr algn="l"/>
            <a:r>
              <a:rPr lang="en-GB" dirty="0"/>
              <a:t>Model parallelism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u="none" dirty="0"/>
              <a:t>V</a:t>
            </a:r>
            <a:r>
              <a:rPr lang="en-ES" b="0" u="none" dirty="0"/>
              <a:t>ery limited exploitation of parallelism with fine-grain execution</a:t>
            </a: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ES" sz="1400" dirty="0">
                <a:latin typeface="Raleway"/>
                <a:cs typeface="+mn-cs"/>
              </a:rPr>
              <a:t>May suffer parallel execution overheads when communicating layers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u="none" dirty="0"/>
              <a:t>Convenient for very large DNN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024D8-84DC-2242-9241-2E743C9D2BFA}"/>
              </a:ext>
            </a:extLst>
          </p:cNvPr>
          <p:cNvSpPr txBox="1"/>
          <p:nvPr/>
        </p:nvSpPr>
        <p:spPr>
          <a:xfrm>
            <a:off x="5528845" y="2948935"/>
            <a:ext cx="3033869" cy="19851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_tradnl"/>
            </a:defPPr>
            <a:lvl1pPr algn="r">
              <a:defRPr sz="1400" b="1" u="sng">
                <a:latin typeface="Raleway"/>
                <a:cs typeface="+mn-cs"/>
              </a:defRPr>
            </a:lvl1pPr>
          </a:lstStyle>
          <a:p>
            <a:pPr algn="l"/>
            <a:r>
              <a:rPr lang="es-ES" dirty="0"/>
              <a:t>Data </a:t>
            </a:r>
            <a:r>
              <a:rPr lang="es-ES" dirty="0" err="1"/>
              <a:t>parallelism</a:t>
            </a:r>
            <a:endParaRPr lang="es-E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b="0" u="none" dirty="0" err="1"/>
              <a:t>Fully</a:t>
            </a:r>
            <a:r>
              <a:rPr lang="es-ES" b="0" u="none" dirty="0"/>
              <a:t> </a:t>
            </a:r>
            <a:r>
              <a:rPr lang="es-ES" b="0" u="none" dirty="0" err="1"/>
              <a:t>exploits</a:t>
            </a:r>
            <a:r>
              <a:rPr lang="es-ES" b="0" u="none" dirty="0"/>
              <a:t> </a:t>
            </a:r>
            <a:r>
              <a:rPr lang="es-ES" b="0" u="none" dirty="0" err="1"/>
              <a:t>the</a:t>
            </a:r>
            <a:r>
              <a:rPr lang="es-ES" b="0" u="none" dirty="0"/>
              <a:t> </a:t>
            </a:r>
            <a:r>
              <a:rPr lang="es-ES" b="0" u="none" dirty="0" err="1"/>
              <a:t>parallel</a:t>
            </a:r>
            <a:r>
              <a:rPr lang="es-ES" b="0" u="none" dirty="0"/>
              <a:t> performance </a:t>
            </a:r>
            <a:r>
              <a:rPr lang="es-ES" b="0" u="none" dirty="0" err="1"/>
              <a:t>capabilities</a:t>
            </a:r>
            <a:r>
              <a:rPr lang="es-ES" b="0" u="none" dirty="0"/>
              <a:t> of HPC </a:t>
            </a:r>
            <a:r>
              <a:rPr lang="es-ES" b="0" u="none" dirty="0" err="1"/>
              <a:t>infrastructures</a:t>
            </a:r>
            <a:endParaRPr lang="en-ES" b="0" u="non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u="none" dirty="0"/>
              <a:t>A new parameter aggregation step is needed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Raleway" pitchFamily="2" charset="77"/>
              </a:rPr>
              <a:t>A coarse synchronization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Raleway" pitchFamily="2" charset="77"/>
              </a:rPr>
              <a:t>Communication of parameters</a:t>
            </a:r>
            <a:endParaRPr lang="en-GB" u="none" dirty="0">
              <a:latin typeface="Raleway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2664C-D1F9-4E4A-975C-BF97891581B7}"/>
              </a:ext>
            </a:extLst>
          </p:cNvPr>
          <p:cNvSpPr txBox="1"/>
          <p:nvPr/>
        </p:nvSpPr>
        <p:spPr>
          <a:xfrm>
            <a:off x="7136364" y="267091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dirty="0">
                <a:solidFill>
                  <a:schemeClr val="accent3">
                    <a:lumMod val="50000"/>
                  </a:schemeClr>
                </a:solidFill>
              </a:rPr>
              <a:t>✔︎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BE1491-981D-7E4B-8888-7224FBD57F87}"/>
              </a:ext>
            </a:extLst>
          </p:cNvPr>
          <p:cNvSpPr/>
          <p:nvPr/>
        </p:nvSpPr>
        <p:spPr>
          <a:xfrm>
            <a:off x="848867" y="2183699"/>
            <a:ext cx="4145357" cy="765236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Deep Learning training operation is suitable for parallel execution</a:t>
            </a:r>
            <a:endParaRPr lang="en-ES" sz="1400" b="1" dirty="0">
              <a:solidFill>
                <a:schemeClr val="bg1"/>
              </a:solidFill>
              <a:latin typeface="Raleway"/>
              <a:ea typeface="ＭＳ Ｐゴシック" charset="0"/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344B4-E7F1-A644-8170-9F470DC1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0" y="2902302"/>
            <a:ext cx="5267567" cy="198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AFF0F3-3A9D-3C4B-99A2-C189774F30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72B9F-DFEE-C34B-AC06-0E7C385062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2BCB6-DC8F-F44F-AD4C-955ECB40C6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Motivation: HPC and Cloud Computing</a:t>
            </a:r>
          </a:p>
          <a:p>
            <a:pPr marL="342900" indent="-342900">
              <a:buFont typeface="+mj-lt"/>
              <a:buAutoNum type="arabicPeriod"/>
            </a:pPr>
            <a:r>
              <a:rPr lang="en-ES" dirty="0"/>
              <a:t> The Parallel Nature of Deep Learning Training Operation</a:t>
            </a:r>
          </a:p>
          <a:p>
            <a:pPr lvl="1"/>
            <a:r>
              <a:rPr lang="en-ES" dirty="0"/>
              <a:t>Introduction to Parallel Execution</a:t>
            </a:r>
          </a:p>
          <a:p>
            <a:pPr lvl="1"/>
            <a:r>
              <a:rPr lang="en-ES" dirty="0"/>
              <a:t>Parallel Strategies: Model and Data Parallelism</a:t>
            </a:r>
          </a:p>
          <a:p>
            <a:pPr lvl="1"/>
            <a:r>
              <a:rPr lang="en-GB" dirty="0"/>
              <a:t>Data Parallelism: Parallel Performance vs. Accuracy Trade-off</a:t>
            </a:r>
            <a:endParaRPr lang="en-ES" dirty="0"/>
          </a:p>
          <a:p>
            <a:pPr lvl="2"/>
            <a:r>
              <a:rPr lang="en-ES" dirty="0"/>
              <a:t>Parameter Aggregation</a:t>
            </a:r>
          </a:p>
          <a:p>
            <a:pPr lvl="2"/>
            <a:r>
              <a:rPr lang="en-ES" dirty="0"/>
              <a:t>Data-Shuffling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Distribution of Deep </a:t>
            </a:r>
            <a:r>
              <a:rPr lang="en-GB" dirty="0" err="1"/>
              <a:t>LearningTraining</a:t>
            </a:r>
            <a:r>
              <a:rPr lang="en-GB" dirty="0"/>
              <a:t> with the </a:t>
            </a:r>
            <a:r>
              <a:rPr lang="en-GB" dirty="0" err="1"/>
              <a:t>DeepHealth</a:t>
            </a:r>
            <a:r>
              <a:rPr lang="en-GB" dirty="0"/>
              <a:t> HPC Infrastructure</a:t>
            </a:r>
          </a:p>
          <a:p>
            <a:pPr lvl="1"/>
            <a:r>
              <a:rPr lang="en-GB" dirty="0"/>
              <a:t>Inter-node Parallelism</a:t>
            </a:r>
            <a:endParaRPr lang="en-ES" dirty="0"/>
          </a:p>
          <a:p>
            <a:pPr lvl="1"/>
            <a:r>
              <a:rPr lang="en-GB" dirty="0"/>
              <a:t>Intra-node Parallelism</a:t>
            </a:r>
            <a:endParaRPr lang="en-ES" dirty="0"/>
          </a:p>
          <a:p>
            <a:pPr lvl="1"/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751911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CC5B9A-7F41-3E4B-8863-5B6DEC1BAB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Data Parallelism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837BB-A265-AE43-BC3C-0D5EFBCBB7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7768" y="954137"/>
            <a:ext cx="5277424" cy="3734464"/>
          </a:xfrm>
        </p:spPr>
        <p:txBody>
          <a:bodyPr/>
          <a:lstStyle/>
          <a:p>
            <a:r>
              <a:rPr lang="en-ES" dirty="0"/>
              <a:t>The distributed training execution is composed of two computing elements</a:t>
            </a:r>
          </a:p>
          <a:p>
            <a:pPr lvl="1"/>
            <a:r>
              <a:rPr lang="en-ES" b="1" dirty="0"/>
              <a:t>Master Node </a:t>
            </a:r>
            <a:r>
              <a:rPr lang="en-ES" dirty="0"/>
              <a:t>(a.k.a. parameter server) </a:t>
            </a:r>
            <a:r>
              <a:rPr lang="en-GB" dirty="0"/>
              <a:t>responsible of: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Distributing the DNN model and the dataset chunks to the different computing resources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Collecting the parameters from each local training and aggregate them properly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Redistribute the new aggregated parameters back to the local model</a:t>
            </a:r>
            <a:endParaRPr lang="en-ES" dirty="0"/>
          </a:p>
          <a:p>
            <a:pPr lvl="1"/>
            <a:r>
              <a:rPr lang="en-ES" b="1" dirty="0"/>
              <a:t>Worker Node: </a:t>
            </a:r>
            <a:r>
              <a:rPr lang="en-GB" dirty="0"/>
              <a:t>responsible of: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Receiving the model and the corresponding dataset chunk from the master node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GB" dirty="0"/>
              <a:t>Training each local model and sending back model parameter changes </a:t>
            </a:r>
          </a:p>
          <a:p>
            <a:pPr lvl="1"/>
            <a:endParaRPr lang="en-ES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C3B3D30-D400-7E45-81BF-3907D53240E3}"/>
              </a:ext>
            </a:extLst>
          </p:cNvPr>
          <p:cNvSpPr/>
          <p:nvPr/>
        </p:nvSpPr>
        <p:spPr>
          <a:xfrm>
            <a:off x="7478837" y="2837113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4AFD38-027E-C245-A91A-1134A2E96D21}"/>
              </a:ext>
            </a:extLst>
          </p:cNvPr>
          <p:cNvSpPr/>
          <p:nvPr/>
        </p:nvSpPr>
        <p:spPr>
          <a:xfrm>
            <a:off x="7868940" y="2839704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7E346D-2162-C047-B34C-81080823F148}"/>
              </a:ext>
            </a:extLst>
          </p:cNvPr>
          <p:cNvSpPr/>
          <p:nvPr/>
        </p:nvSpPr>
        <p:spPr>
          <a:xfrm>
            <a:off x="8280038" y="283014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A2D424-FDF2-C44E-8003-6F4BFD54C414}"/>
              </a:ext>
            </a:extLst>
          </p:cNvPr>
          <p:cNvSpPr/>
          <p:nvPr/>
        </p:nvSpPr>
        <p:spPr>
          <a:xfrm>
            <a:off x="7864662" y="3349854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C92661-44DA-1F46-9FE0-3652C0195025}"/>
              </a:ext>
            </a:extLst>
          </p:cNvPr>
          <p:cNvSpPr/>
          <p:nvPr/>
        </p:nvSpPr>
        <p:spPr>
          <a:xfrm>
            <a:off x="7458200" y="387703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A24063-E1CA-1747-A0C8-A1BEB1E09CED}"/>
              </a:ext>
            </a:extLst>
          </p:cNvPr>
          <p:cNvSpPr/>
          <p:nvPr/>
        </p:nvSpPr>
        <p:spPr>
          <a:xfrm>
            <a:off x="7859489" y="387703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58E2AE-412B-8D44-A5C7-967137ACBF4E}"/>
              </a:ext>
            </a:extLst>
          </p:cNvPr>
          <p:cNvSpPr/>
          <p:nvPr/>
        </p:nvSpPr>
        <p:spPr>
          <a:xfrm>
            <a:off x="8280038" y="387703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0BD85-BC1C-FA4F-947E-48889890A1C0}"/>
              </a:ext>
            </a:extLst>
          </p:cNvPr>
          <p:cNvSpPr txBox="1"/>
          <p:nvPr/>
        </p:nvSpPr>
        <p:spPr>
          <a:xfrm>
            <a:off x="6712214" y="3252241"/>
            <a:ext cx="114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algn="r">
              <a:defRPr sz="1100">
                <a:latin typeface="Raleway"/>
              </a:defRPr>
            </a:lvl1pPr>
          </a:lstStyle>
          <a:p>
            <a:r>
              <a:rPr lang="es-ES" sz="1000" i="1" dirty="0" err="1"/>
              <a:t>parameter</a:t>
            </a:r>
            <a:r>
              <a:rPr lang="es-ES" sz="1000" i="1" dirty="0"/>
              <a:t> </a:t>
            </a:r>
            <a:r>
              <a:rPr lang="es-ES" sz="1000" i="1" dirty="0" err="1"/>
              <a:t>aggregation</a:t>
            </a:r>
            <a:endParaRPr lang="en-ES" sz="1000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F0F7C3-C87B-1641-8B2B-B82E74E03C02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>
            <a:off x="7625031" y="3129501"/>
            <a:ext cx="385825" cy="22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5A7095-ED7E-9248-8ED9-E3C3C8E3487C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flipH="1">
            <a:off x="8010856" y="3132092"/>
            <a:ext cx="4278" cy="21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BC41DA-9BC6-4442-8395-7CBF90265481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 flipH="1">
            <a:off x="8010856" y="3122528"/>
            <a:ext cx="415376" cy="22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258BC08D-4F0C-524C-AD8C-86F51DAB2E44}"/>
              </a:ext>
            </a:extLst>
          </p:cNvPr>
          <p:cNvSpPr/>
          <p:nvPr/>
        </p:nvSpPr>
        <p:spPr>
          <a:xfrm>
            <a:off x="6851261" y="2133212"/>
            <a:ext cx="302998" cy="319762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B96FCA-9EB3-1647-BCC1-D840D73D0412}"/>
              </a:ext>
            </a:extLst>
          </p:cNvPr>
          <p:cNvSpPr txBox="1"/>
          <p:nvPr/>
        </p:nvSpPr>
        <p:spPr>
          <a:xfrm>
            <a:off x="6592668" y="1872930"/>
            <a:ext cx="786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i="1" dirty="0">
                <a:latin typeface="Raleway"/>
              </a:rPr>
              <a:t>d</a:t>
            </a:r>
            <a:r>
              <a:rPr lang="en-ES" sz="1000" i="1" dirty="0">
                <a:latin typeface="Raleway"/>
              </a:rPr>
              <a:t>ata-set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8A8C9A-3EF4-A141-A7BA-1ACBB55338F3}"/>
              </a:ext>
            </a:extLst>
          </p:cNvPr>
          <p:cNvSpPr txBox="1"/>
          <p:nvPr/>
        </p:nvSpPr>
        <p:spPr>
          <a:xfrm>
            <a:off x="6954925" y="2579694"/>
            <a:ext cx="6094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algn="ctr">
              <a:defRPr sz="1100">
                <a:latin typeface="Raleway"/>
              </a:defRPr>
            </a:lvl1pPr>
          </a:lstStyle>
          <a:p>
            <a:r>
              <a:rPr lang="es-ES" sz="1000" i="1" dirty="0" err="1"/>
              <a:t>batch</a:t>
            </a:r>
            <a:endParaRPr lang="en-ES" sz="1000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59ACB3-9580-4F4C-AD55-D9CA4FCA1224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 flipH="1">
            <a:off x="7604394" y="3642242"/>
            <a:ext cx="406462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2EBB04-1238-8949-94A8-4D038F17BA46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H="1">
            <a:off x="8005683" y="3642242"/>
            <a:ext cx="5173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30BE94-364F-414A-852B-AAAE880B6BCB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>
            <a:off x="8010856" y="3642242"/>
            <a:ext cx="415376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4E316978-AFD0-834B-B7EB-17B0D9F8492C}"/>
              </a:ext>
            </a:extLst>
          </p:cNvPr>
          <p:cNvCxnSpPr>
            <a:cxnSpLocks/>
            <a:stCxn id="19" idx="4"/>
            <a:endCxn id="28" idx="1"/>
          </p:cNvCxnSpPr>
          <p:nvPr/>
        </p:nvCxnSpPr>
        <p:spPr>
          <a:xfrm>
            <a:off x="7154259" y="2293093"/>
            <a:ext cx="449282" cy="3381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D95AC9E-7914-0A42-9A57-3B51BF7715A7}"/>
              </a:ext>
            </a:extLst>
          </p:cNvPr>
          <p:cNvCxnSpPr>
            <a:cxnSpLocks/>
            <a:stCxn id="19" idx="4"/>
            <a:endCxn id="29" idx="1"/>
          </p:cNvCxnSpPr>
          <p:nvPr/>
        </p:nvCxnSpPr>
        <p:spPr>
          <a:xfrm>
            <a:off x="7154259" y="2293093"/>
            <a:ext cx="862817" cy="338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62D5C20E-C34A-AA4D-9FCC-7FA7EF489EBB}"/>
              </a:ext>
            </a:extLst>
          </p:cNvPr>
          <p:cNvCxnSpPr>
            <a:cxnSpLocks/>
            <a:stCxn id="19" idx="4"/>
            <a:endCxn id="30" idx="1"/>
          </p:cNvCxnSpPr>
          <p:nvPr/>
        </p:nvCxnSpPr>
        <p:spPr>
          <a:xfrm>
            <a:off x="7154259" y="2293093"/>
            <a:ext cx="1266609" cy="338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7EFE6F3E-0ECD-CD41-A8FE-332E24D3AD4D}"/>
              </a:ext>
            </a:extLst>
          </p:cNvPr>
          <p:cNvSpPr/>
          <p:nvPr/>
        </p:nvSpPr>
        <p:spPr>
          <a:xfrm>
            <a:off x="7527791" y="2631198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2EABAB7E-23B1-0348-8BF4-8CD53D75C385}"/>
              </a:ext>
            </a:extLst>
          </p:cNvPr>
          <p:cNvSpPr/>
          <p:nvPr/>
        </p:nvSpPr>
        <p:spPr>
          <a:xfrm>
            <a:off x="7941326" y="263194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1B515B94-947A-814B-8E6E-10A5926261B7}"/>
              </a:ext>
            </a:extLst>
          </p:cNvPr>
          <p:cNvSpPr/>
          <p:nvPr/>
        </p:nvSpPr>
        <p:spPr>
          <a:xfrm>
            <a:off x="8345118" y="263119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532051-A656-0041-A885-277CA0817966}"/>
              </a:ext>
            </a:extLst>
          </p:cNvPr>
          <p:cNvSpPr txBox="1"/>
          <p:nvPr/>
        </p:nvSpPr>
        <p:spPr>
          <a:xfrm>
            <a:off x="6706949" y="3877030"/>
            <a:ext cx="786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i="1" dirty="0" err="1">
                <a:latin typeface="Raleway"/>
              </a:rPr>
              <a:t>trainning</a:t>
            </a:r>
            <a:endParaRPr lang="en-ES" sz="1000" i="1" dirty="0">
              <a:latin typeface="Raleway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5C4A52A-904A-2E43-9521-9624A49ADA3A}"/>
              </a:ext>
            </a:extLst>
          </p:cNvPr>
          <p:cNvSpPr/>
          <p:nvPr/>
        </p:nvSpPr>
        <p:spPr>
          <a:xfrm>
            <a:off x="7464780" y="2146430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68E629-43B5-464E-887A-AFD668269F69}"/>
              </a:ext>
            </a:extLst>
          </p:cNvPr>
          <p:cNvSpPr txBox="1"/>
          <p:nvPr/>
        </p:nvSpPr>
        <p:spPr>
          <a:xfrm>
            <a:off x="7509272" y="1741196"/>
            <a:ext cx="1266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algn="r">
              <a:defRPr sz="1100">
                <a:latin typeface="Raleway"/>
              </a:defRPr>
            </a:lvl1pPr>
          </a:lstStyle>
          <a:p>
            <a:pPr algn="l"/>
            <a:r>
              <a:rPr lang="es-ES" sz="1000" i="1" dirty="0" err="1"/>
              <a:t>model</a:t>
            </a:r>
            <a:r>
              <a:rPr lang="es-ES" sz="1000" i="1" dirty="0"/>
              <a:t>/data-set </a:t>
            </a:r>
            <a:r>
              <a:rPr lang="es-ES" sz="1000" i="1" dirty="0" err="1"/>
              <a:t>distribution</a:t>
            </a:r>
            <a:endParaRPr lang="en-ES" sz="10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DFDC8A-6747-544A-91E7-8D9D4FB99C1F}"/>
              </a:ext>
            </a:extLst>
          </p:cNvPr>
          <p:cNvSpPr txBox="1"/>
          <p:nvPr/>
        </p:nvSpPr>
        <p:spPr>
          <a:xfrm>
            <a:off x="6692605" y="2860196"/>
            <a:ext cx="786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i="1" dirty="0" err="1">
                <a:latin typeface="Raleway"/>
              </a:rPr>
              <a:t>trainning</a:t>
            </a:r>
            <a:endParaRPr lang="en-ES" sz="1000" i="1" dirty="0">
              <a:latin typeface="Raleway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C02BA0-FFDE-C047-9876-8D6717FA439C}"/>
              </a:ext>
            </a:extLst>
          </p:cNvPr>
          <p:cNvSpPr/>
          <p:nvPr/>
        </p:nvSpPr>
        <p:spPr>
          <a:xfrm>
            <a:off x="5880310" y="1448808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70B121B-3D42-BB47-95BC-D9CDCC7030EB}"/>
              </a:ext>
            </a:extLst>
          </p:cNvPr>
          <p:cNvSpPr/>
          <p:nvPr/>
        </p:nvSpPr>
        <p:spPr>
          <a:xfrm>
            <a:off x="3998969" y="2943099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E471FD6-8443-0B4F-B798-1DF8A356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860" y="796839"/>
            <a:ext cx="2003455" cy="7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05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955823-17E5-0C43-B665-30F9239A5B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b="0" dirty="0"/>
              <a:t>Synchronous Parameter Aggregation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6FB2B53-D52D-8740-9781-582AD4296E80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ES" b="1" dirty="0"/>
                  <a:t>Parameter Averaging</a:t>
                </a:r>
                <a:r>
                  <a:rPr lang="en-ES" dirty="0"/>
                  <a:t> is the simplest aggregation strategy: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E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𝑔𝑙𝑜𝑏𝑎𝑙</m:t>
                        </m:r>
                      </m:sub>
                    </m:sSub>
                    <m:r>
                      <a:rPr lang="es-E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s-E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1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ES" dirty="0"/>
              </a:p>
              <a:p>
                <a:pPr lvl="1"/>
                <a:r>
                  <a:rPr lang="en-ES" dirty="0"/>
                  <a:t> </a:t>
                </a:r>
                <a:r>
                  <a:rPr lang="en-ES" b="1" i="1" dirty="0"/>
                  <a:t>W</a:t>
                </a:r>
                <a:r>
                  <a:rPr lang="en-ES" b="1" i="1" baseline="-25000" dirty="0"/>
                  <a:t>global,i </a:t>
                </a:r>
                <a:r>
                  <a:rPr lang="en-ES" b="1" i="1" dirty="0"/>
                  <a:t>:</a:t>
                </a:r>
                <a:r>
                  <a:rPr lang="en-ES" i="1" dirty="0"/>
                  <a:t> </a:t>
                </a:r>
                <a:r>
                  <a:rPr lang="en-ES" dirty="0"/>
                  <a:t>Averaging computed by the </a:t>
                </a:r>
                <a:r>
                  <a:rPr lang="en-ES" i="1" dirty="0"/>
                  <a:t>master </a:t>
                </a:r>
                <a:r>
                  <a:rPr lang="en-ES" dirty="0"/>
                  <a:t>based on local parameters from epoch </a:t>
                </a:r>
                <a:r>
                  <a:rPr lang="en-ES" b="1" i="1" dirty="0"/>
                  <a:t>i </a:t>
                </a:r>
                <a:r>
                  <a:rPr lang="en-ES" dirty="0"/>
                  <a:t>and redistributed to </a:t>
                </a:r>
                <a:r>
                  <a:rPr lang="en-ES" i="1" dirty="0"/>
                  <a:t>workers </a:t>
                </a:r>
                <a:r>
                  <a:rPr lang="en-ES" dirty="0"/>
                  <a:t>for epoch i+1</a:t>
                </a:r>
              </a:p>
              <a:p>
                <a:pPr lvl="1"/>
                <a:r>
                  <a:rPr lang="en-ES" dirty="0"/>
                  <a:t> </a:t>
                </a:r>
                <a:r>
                  <a:rPr lang="en-ES" b="1" i="1" dirty="0"/>
                  <a:t>W</a:t>
                </a:r>
                <a:r>
                  <a:rPr lang="en-ES" b="1" i="1" baseline="-25000" dirty="0"/>
                  <a:t>j </a:t>
                </a:r>
                <a:r>
                  <a:rPr lang="en-ES" b="1" i="1" dirty="0"/>
                  <a:t>:</a:t>
                </a:r>
                <a:r>
                  <a:rPr lang="en-ES" i="1" dirty="0"/>
                  <a:t> </a:t>
                </a:r>
                <a:r>
                  <a:rPr lang="en-ES" dirty="0"/>
                  <a:t>Local parameters received from worker </a:t>
                </a:r>
                <a:r>
                  <a:rPr lang="en-ES" b="1" i="1" dirty="0"/>
                  <a:t>j </a:t>
                </a:r>
                <a:r>
                  <a:rPr lang="en-ES" dirty="0"/>
                  <a:t>at epoch </a:t>
                </a:r>
                <a:r>
                  <a:rPr lang="en-ES" b="1" i="1" dirty="0"/>
                  <a:t>i</a:t>
                </a:r>
              </a:p>
              <a:p>
                <a:pPr lvl="1"/>
                <a:r>
                  <a:rPr lang="en-ES" b="1" i="1" dirty="0"/>
                  <a:t>N: </a:t>
                </a:r>
                <a:r>
                  <a:rPr lang="en-ES" dirty="0"/>
                  <a:t>Number of workers</a:t>
                </a:r>
              </a:p>
              <a:p>
                <a:r>
                  <a:rPr lang="en-ES" b="1" dirty="0"/>
                  <a:t>Trade-off </a:t>
                </a:r>
                <a:r>
                  <a:rPr lang="en-ES" dirty="0"/>
                  <a:t>between model accuracy and parallel performance</a:t>
                </a:r>
              </a:p>
              <a:p>
                <a:pPr lvl="1"/>
                <a:r>
                  <a:rPr lang="en-ES" dirty="0"/>
                  <a:t>Parameter Averaging is equivalent to sequential execution when a single batch is assigned per worker </a:t>
                </a:r>
              </a:p>
              <a:p>
                <a:pPr lvl="2"/>
                <a:r>
                  <a:rPr lang="en-ES" dirty="0"/>
                  <a:t>I</a:t>
                </a:r>
                <a:r>
                  <a:rPr lang="es-ES" dirty="0" err="1"/>
                  <a:t>ncreases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b="1" dirty="0" err="1"/>
                  <a:t>parallel</a:t>
                </a:r>
                <a:r>
                  <a:rPr lang="es-ES" b="1" dirty="0"/>
                  <a:t> </a:t>
                </a:r>
                <a:r>
                  <a:rPr lang="es-ES" b="1" dirty="0" err="1"/>
                  <a:t>opportunities</a:t>
                </a:r>
                <a:endParaRPr lang="es-ES" dirty="0"/>
              </a:p>
              <a:p>
                <a:pPr lvl="2"/>
                <a:r>
                  <a:rPr lang="es-ES" dirty="0" err="1"/>
                  <a:t>Increases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n-GB" b="1" dirty="0"/>
                  <a:t>overhead of communication and synchronization </a:t>
                </a:r>
                <a:r>
                  <a:rPr lang="en-GB" dirty="0"/>
                  <a:t>due to the fine-grain parallel computation</a:t>
                </a:r>
              </a:p>
              <a:p>
                <a:pPr lvl="1"/>
                <a:r>
                  <a:rPr lang="en-ES" dirty="0"/>
                  <a:t>The </a:t>
                </a:r>
                <a:r>
                  <a:rPr lang="en-ES" b="1" dirty="0"/>
                  <a:t>overhead can be reduced </a:t>
                </a:r>
                <a:r>
                  <a:rPr lang="en-ES" dirty="0"/>
                  <a:t>by increasing the granularity of parallel workers, i.e., to assign a higher number of batches per worker</a:t>
                </a:r>
              </a:p>
              <a:p>
                <a:pPr lvl="2"/>
                <a:r>
                  <a:rPr lang="en-GB" dirty="0"/>
                  <a:t>Averaging too infrequently, the </a:t>
                </a:r>
                <a:r>
                  <a:rPr lang="en-GB" b="1" dirty="0"/>
                  <a:t>local parameters in each worker may diverge</a:t>
                </a:r>
                <a:r>
                  <a:rPr lang="en-GB" dirty="0"/>
                  <a:t>, resulting in a poor accuracy after averaging</a:t>
                </a:r>
              </a:p>
              <a:p>
                <a:pPr marL="457200" lvl="1" indent="0">
                  <a:buNone/>
                </a:pPr>
                <a:endParaRPr lang="en-ES" dirty="0"/>
              </a:p>
              <a:p>
                <a:endParaRPr lang="en-ES" b="1" i="1" dirty="0"/>
              </a:p>
              <a:p>
                <a:pPr lvl="1"/>
                <a:endParaRPr lang="en-ES" i="1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6FB2B53-D52D-8740-9781-582AD4296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655" t="-8475" r="-327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D75FD68-D729-1A48-B5CF-D25671EC2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0046" y="617680"/>
            <a:ext cx="6043667" cy="221850"/>
          </a:xfrm>
        </p:spPr>
        <p:txBody>
          <a:bodyPr/>
          <a:lstStyle/>
          <a:p>
            <a:r>
              <a:rPr lang="en-ES" dirty="0"/>
              <a:t>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226754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7FDEA3-9CEF-1E43-9B7E-B3F1B17BA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ES" b="0" dirty="0"/>
              <a:t>Synchronous Parameter Aggregation Trade-offs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F4E9A3-3A6C-A64A-B8B2-1BE9C95C43E2}"/>
              </a:ext>
            </a:extLst>
          </p:cNvPr>
          <p:cNvSpPr/>
          <p:nvPr/>
        </p:nvSpPr>
        <p:spPr>
          <a:xfrm>
            <a:off x="2129341" y="1667451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5A3B-F298-374F-AB57-0B098C49F6B9}"/>
              </a:ext>
            </a:extLst>
          </p:cNvPr>
          <p:cNvSpPr/>
          <p:nvPr/>
        </p:nvSpPr>
        <p:spPr>
          <a:xfrm>
            <a:off x="2519444" y="1670042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92FDCA-98C3-7243-B471-FC307940A36D}"/>
              </a:ext>
            </a:extLst>
          </p:cNvPr>
          <p:cNvSpPr/>
          <p:nvPr/>
        </p:nvSpPr>
        <p:spPr>
          <a:xfrm>
            <a:off x="2930542" y="166047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042E00-2328-D24B-8CF6-20BD3FD61CCA}"/>
              </a:ext>
            </a:extLst>
          </p:cNvPr>
          <p:cNvSpPr/>
          <p:nvPr/>
        </p:nvSpPr>
        <p:spPr>
          <a:xfrm>
            <a:off x="3147121" y="2205556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b="1" i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4508AD-0F34-CC41-8751-A7E8D231C61C}"/>
              </a:ext>
            </a:extLst>
          </p:cNvPr>
          <p:cNvSpPr/>
          <p:nvPr/>
        </p:nvSpPr>
        <p:spPr>
          <a:xfrm>
            <a:off x="2108704" y="27073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0250E9-2167-EF42-9996-3051FD034967}"/>
              </a:ext>
            </a:extLst>
          </p:cNvPr>
          <p:cNvSpPr/>
          <p:nvPr/>
        </p:nvSpPr>
        <p:spPr>
          <a:xfrm>
            <a:off x="2509993" y="27073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299F2D-4909-374C-8E8E-5051DDD26C9E}"/>
              </a:ext>
            </a:extLst>
          </p:cNvPr>
          <p:cNvSpPr/>
          <p:nvPr/>
        </p:nvSpPr>
        <p:spPr>
          <a:xfrm>
            <a:off x="2930542" y="27073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5065B0-3A46-4346-8527-F4383A515E8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275535" y="1959839"/>
            <a:ext cx="1017780" cy="24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D8E3D0-2836-B543-8A21-8DC5484E7275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2665638" y="1962430"/>
            <a:ext cx="627677" cy="24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C608DA-168D-884B-8CC2-5907919FF68F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3076736" y="1952866"/>
            <a:ext cx="216579" cy="25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9DCA3E-5DED-E441-9993-0BB03BB7648F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 flipH="1">
            <a:off x="2254898" y="2497944"/>
            <a:ext cx="1038417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3B333F-B84F-D641-8AC1-8B1D772939FA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 flipH="1">
            <a:off x="2656187" y="2497944"/>
            <a:ext cx="637128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EC56CC-D7CB-DA4C-BBA9-6BF3A40ACFE8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 flipH="1">
            <a:off x="3076736" y="2497944"/>
            <a:ext cx="216579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8529AF27-B44E-8945-8A5A-4F4100BE0A2E}"/>
              </a:ext>
            </a:extLst>
          </p:cNvPr>
          <p:cNvSpPr/>
          <p:nvPr/>
        </p:nvSpPr>
        <p:spPr>
          <a:xfrm>
            <a:off x="2178295" y="1461536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889CD4BE-00EA-7D41-860B-EE3ADD7B035D}"/>
              </a:ext>
            </a:extLst>
          </p:cNvPr>
          <p:cNvSpPr/>
          <p:nvPr/>
        </p:nvSpPr>
        <p:spPr>
          <a:xfrm>
            <a:off x="2591830" y="146228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91CABCEE-F215-684B-909C-2CF126999685}"/>
              </a:ext>
            </a:extLst>
          </p:cNvPr>
          <p:cNvSpPr/>
          <p:nvPr/>
        </p:nvSpPr>
        <p:spPr>
          <a:xfrm>
            <a:off x="2995622" y="146153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AACF6D-362A-D147-9AD5-B685D3D4C46E}"/>
              </a:ext>
            </a:extLst>
          </p:cNvPr>
          <p:cNvSpPr/>
          <p:nvPr/>
        </p:nvSpPr>
        <p:spPr>
          <a:xfrm>
            <a:off x="3343203" y="16668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70A3D5E-0BAD-6C43-A224-01DE26FD7A88}"/>
              </a:ext>
            </a:extLst>
          </p:cNvPr>
          <p:cNvSpPr/>
          <p:nvPr/>
        </p:nvSpPr>
        <p:spPr>
          <a:xfrm>
            <a:off x="3343203" y="27073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19F0BC2C-757C-FD4F-AADB-3737D47F546E}"/>
              </a:ext>
            </a:extLst>
          </p:cNvPr>
          <p:cNvSpPr/>
          <p:nvPr/>
        </p:nvSpPr>
        <p:spPr>
          <a:xfrm>
            <a:off x="3426958" y="1471781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E3B4AC-6FF5-F249-B91F-F4E733C71031}"/>
              </a:ext>
            </a:extLst>
          </p:cNvPr>
          <p:cNvCxnSpPr>
            <a:cxnSpLocks/>
            <a:stCxn id="33" idx="4"/>
            <a:endCxn id="8" idx="0"/>
          </p:cNvCxnSpPr>
          <p:nvPr/>
        </p:nvCxnSpPr>
        <p:spPr>
          <a:xfrm flipH="1">
            <a:off x="3293315" y="1959256"/>
            <a:ext cx="196082" cy="24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E62F44-8212-8D41-947E-7FCA2F87016D}"/>
              </a:ext>
            </a:extLst>
          </p:cNvPr>
          <p:cNvCxnSpPr>
            <a:cxnSpLocks/>
            <a:stCxn id="8" idx="4"/>
            <a:endCxn id="35" idx="0"/>
          </p:cNvCxnSpPr>
          <p:nvPr/>
        </p:nvCxnSpPr>
        <p:spPr>
          <a:xfrm>
            <a:off x="3293315" y="2497944"/>
            <a:ext cx="196082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4DCF3-FD8E-BA4F-BEA6-0865B857A527}"/>
              </a:ext>
            </a:extLst>
          </p:cNvPr>
          <p:cNvSpPr/>
          <p:nvPr/>
        </p:nvSpPr>
        <p:spPr>
          <a:xfrm>
            <a:off x="2303868" y="873922"/>
            <a:ext cx="1978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ES" sz="1400" dirty="0">
                <a:latin typeface="Raleway" pitchFamily="2" charset="77"/>
              </a:rPr>
              <a:t>single batch </a:t>
            </a:r>
          </a:p>
          <a:p>
            <a:pPr algn="ctr"/>
            <a:r>
              <a:rPr lang="en-ES" sz="1400" dirty="0">
                <a:latin typeface="Raleway" pitchFamily="2" charset="77"/>
              </a:rPr>
              <a:t>per worker</a:t>
            </a:r>
            <a:endParaRPr lang="en-ES" dirty="0">
              <a:latin typeface="Raleway" pitchFamily="2" charset="77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DEB916-9108-EF4A-950B-931236E17D49}"/>
              </a:ext>
            </a:extLst>
          </p:cNvPr>
          <p:cNvSpPr/>
          <p:nvPr/>
        </p:nvSpPr>
        <p:spPr>
          <a:xfrm>
            <a:off x="5953163" y="1667451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4F8C10-B90A-B44B-B462-1E2A5FF1D8BC}"/>
              </a:ext>
            </a:extLst>
          </p:cNvPr>
          <p:cNvSpPr/>
          <p:nvPr/>
        </p:nvSpPr>
        <p:spPr>
          <a:xfrm>
            <a:off x="6343266" y="1670042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7E573DE-6CB4-734E-9F8B-7BED3ECFCD46}"/>
              </a:ext>
            </a:extLst>
          </p:cNvPr>
          <p:cNvSpPr/>
          <p:nvPr/>
        </p:nvSpPr>
        <p:spPr>
          <a:xfrm>
            <a:off x="6754364" y="166047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0EF9308-F1F9-9944-BD8E-2C452AFCE416}"/>
              </a:ext>
            </a:extLst>
          </p:cNvPr>
          <p:cNvSpPr/>
          <p:nvPr/>
        </p:nvSpPr>
        <p:spPr>
          <a:xfrm>
            <a:off x="6338988" y="2180192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9454BE-B67B-B541-A8BB-EA28DA6434C5}"/>
              </a:ext>
            </a:extLst>
          </p:cNvPr>
          <p:cNvSpPr/>
          <p:nvPr/>
        </p:nvSpPr>
        <p:spPr>
          <a:xfrm>
            <a:off x="5932526" y="27073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C819C28-EDB5-5547-BA08-9FF47F49489E}"/>
              </a:ext>
            </a:extLst>
          </p:cNvPr>
          <p:cNvSpPr/>
          <p:nvPr/>
        </p:nvSpPr>
        <p:spPr>
          <a:xfrm>
            <a:off x="6333815" y="27073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537982-DB26-5641-A0AC-1DDD230B7876}"/>
              </a:ext>
            </a:extLst>
          </p:cNvPr>
          <p:cNvSpPr/>
          <p:nvPr/>
        </p:nvSpPr>
        <p:spPr>
          <a:xfrm>
            <a:off x="6754364" y="27073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D732A6-ED24-3A49-9AFB-3A55C25B838B}"/>
              </a:ext>
            </a:extLst>
          </p:cNvPr>
          <p:cNvCxnSpPr>
            <a:cxnSpLocks/>
            <a:stCxn id="46" idx="4"/>
            <a:endCxn id="49" idx="0"/>
          </p:cNvCxnSpPr>
          <p:nvPr/>
        </p:nvCxnSpPr>
        <p:spPr>
          <a:xfrm>
            <a:off x="6099357" y="1959839"/>
            <a:ext cx="385825" cy="22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5F291B-FA26-D540-9645-F6CBDEC68D2B}"/>
              </a:ext>
            </a:extLst>
          </p:cNvPr>
          <p:cNvCxnSpPr>
            <a:cxnSpLocks/>
            <a:stCxn id="47" idx="4"/>
            <a:endCxn id="49" idx="0"/>
          </p:cNvCxnSpPr>
          <p:nvPr/>
        </p:nvCxnSpPr>
        <p:spPr>
          <a:xfrm flipH="1">
            <a:off x="6485182" y="1962430"/>
            <a:ext cx="4278" cy="21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03C74A-D3FE-9248-BC77-67F6AC89CF28}"/>
              </a:ext>
            </a:extLst>
          </p:cNvPr>
          <p:cNvCxnSpPr>
            <a:cxnSpLocks/>
            <a:stCxn id="48" idx="4"/>
            <a:endCxn id="49" idx="0"/>
          </p:cNvCxnSpPr>
          <p:nvPr/>
        </p:nvCxnSpPr>
        <p:spPr>
          <a:xfrm flipH="1">
            <a:off x="6485182" y="1952866"/>
            <a:ext cx="415376" cy="22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4A7DA66-5DE8-5243-975D-7FABC47AC0A7}"/>
              </a:ext>
            </a:extLst>
          </p:cNvPr>
          <p:cNvCxnSpPr>
            <a:cxnSpLocks/>
            <a:stCxn id="49" idx="4"/>
            <a:endCxn id="50" idx="0"/>
          </p:cNvCxnSpPr>
          <p:nvPr/>
        </p:nvCxnSpPr>
        <p:spPr>
          <a:xfrm flipH="1">
            <a:off x="6078720" y="2472580"/>
            <a:ext cx="406462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FF1FF9-55A1-2F4F-A31E-28D1F15F2445}"/>
              </a:ext>
            </a:extLst>
          </p:cNvPr>
          <p:cNvCxnSpPr>
            <a:cxnSpLocks/>
            <a:stCxn id="49" idx="4"/>
            <a:endCxn id="51" idx="0"/>
          </p:cNvCxnSpPr>
          <p:nvPr/>
        </p:nvCxnSpPr>
        <p:spPr>
          <a:xfrm flipH="1">
            <a:off x="6480009" y="2472580"/>
            <a:ext cx="5173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9E248CC-C7FE-8843-B523-B82C9F39EC37}"/>
              </a:ext>
            </a:extLst>
          </p:cNvPr>
          <p:cNvCxnSpPr>
            <a:cxnSpLocks/>
            <a:stCxn id="49" idx="4"/>
            <a:endCxn id="52" idx="0"/>
          </p:cNvCxnSpPr>
          <p:nvPr/>
        </p:nvCxnSpPr>
        <p:spPr>
          <a:xfrm>
            <a:off x="6485182" y="2472580"/>
            <a:ext cx="415376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>
            <a:extLst>
              <a:ext uri="{FF2B5EF4-FFF2-40B4-BE49-F238E27FC236}">
                <a16:creationId xmlns:a16="http://schemas.microsoft.com/office/drawing/2014/main" id="{EB5510AB-3DED-FA47-A36D-3567A874A6E2}"/>
              </a:ext>
            </a:extLst>
          </p:cNvPr>
          <p:cNvSpPr/>
          <p:nvPr/>
        </p:nvSpPr>
        <p:spPr>
          <a:xfrm>
            <a:off x="5899898" y="1446629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88E96851-080F-0C4C-B3AF-C13734F60E94}"/>
              </a:ext>
            </a:extLst>
          </p:cNvPr>
          <p:cNvSpPr/>
          <p:nvPr/>
        </p:nvSpPr>
        <p:spPr>
          <a:xfrm>
            <a:off x="6101205" y="1440093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31D87F7-C766-A64A-B31C-1AF0A4026A5D}"/>
              </a:ext>
            </a:extLst>
          </p:cNvPr>
          <p:cNvSpPr/>
          <p:nvPr/>
        </p:nvSpPr>
        <p:spPr>
          <a:xfrm>
            <a:off x="5498119" y="874353"/>
            <a:ext cx="1978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Raleway" pitchFamily="2" charset="77"/>
              </a:rPr>
              <a:t>M</a:t>
            </a:r>
            <a:r>
              <a:rPr lang="en-ES" sz="1400" dirty="0">
                <a:latin typeface="Raleway" pitchFamily="2" charset="77"/>
              </a:rPr>
              <a:t>ultiple batches </a:t>
            </a:r>
          </a:p>
          <a:p>
            <a:pPr algn="ctr"/>
            <a:r>
              <a:rPr lang="en-ES" sz="1400" dirty="0">
                <a:latin typeface="Raleway" pitchFamily="2" charset="77"/>
              </a:rPr>
              <a:t>per worker</a:t>
            </a:r>
            <a:endParaRPr lang="en-ES" dirty="0">
              <a:latin typeface="Raleway" pitchFamily="2" charset="77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423E8C-6C40-674A-8E82-5D1684130397}"/>
              </a:ext>
            </a:extLst>
          </p:cNvPr>
          <p:cNvSpPr/>
          <p:nvPr/>
        </p:nvSpPr>
        <p:spPr>
          <a:xfrm>
            <a:off x="3764523" y="27073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0397BE3-FB09-8147-9D5F-2864158CBDB6}"/>
              </a:ext>
            </a:extLst>
          </p:cNvPr>
          <p:cNvSpPr/>
          <p:nvPr/>
        </p:nvSpPr>
        <p:spPr>
          <a:xfrm>
            <a:off x="4177184" y="270736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E5D1752-387E-0740-8FA4-C759A465666D}"/>
              </a:ext>
            </a:extLst>
          </p:cNvPr>
          <p:cNvCxnSpPr>
            <a:cxnSpLocks/>
            <a:stCxn id="8" idx="4"/>
            <a:endCxn id="73" idx="0"/>
          </p:cNvCxnSpPr>
          <p:nvPr/>
        </p:nvCxnSpPr>
        <p:spPr>
          <a:xfrm>
            <a:off x="3293315" y="2497944"/>
            <a:ext cx="617402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A7B7385-07A2-AD4E-9C2D-BF1418304CF9}"/>
              </a:ext>
            </a:extLst>
          </p:cNvPr>
          <p:cNvCxnSpPr>
            <a:cxnSpLocks/>
            <a:stCxn id="8" idx="4"/>
            <a:endCxn id="74" idx="0"/>
          </p:cNvCxnSpPr>
          <p:nvPr/>
        </p:nvCxnSpPr>
        <p:spPr>
          <a:xfrm>
            <a:off x="3293315" y="2497944"/>
            <a:ext cx="1030063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E205B6B-76F3-054C-8AEE-789B3218321A}"/>
              </a:ext>
            </a:extLst>
          </p:cNvPr>
          <p:cNvSpPr/>
          <p:nvPr/>
        </p:nvSpPr>
        <p:spPr>
          <a:xfrm>
            <a:off x="3758451" y="165408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230F378-23B5-8749-BF11-68702F7D520B}"/>
              </a:ext>
            </a:extLst>
          </p:cNvPr>
          <p:cNvSpPr/>
          <p:nvPr/>
        </p:nvSpPr>
        <p:spPr>
          <a:xfrm>
            <a:off x="4171112" y="166047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83" name="Can 82">
            <a:extLst>
              <a:ext uri="{FF2B5EF4-FFF2-40B4-BE49-F238E27FC236}">
                <a16:creationId xmlns:a16="http://schemas.microsoft.com/office/drawing/2014/main" id="{8BB3E480-A747-D547-BE00-254091CC9B71}"/>
              </a:ext>
            </a:extLst>
          </p:cNvPr>
          <p:cNvSpPr/>
          <p:nvPr/>
        </p:nvSpPr>
        <p:spPr>
          <a:xfrm>
            <a:off x="3840493" y="147023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84" name="Can 83">
            <a:extLst>
              <a:ext uri="{FF2B5EF4-FFF2-40B4-BE49-F238E27FC236}">
                <a16:creationId xmlns:a16="http://schemas.microsoft.com/office/drawing/2014/main" id="{8436CEF8-8231-7146-AD98-0410498CE5DC}"/>
              </a:ext>
            </a:extLst>
          </p:cNvPr>
          <p:cNvSpPr/>
          <p:nvPr/>
        </p:nvSpPr>
        <p:spPr>
          <a:xfrm>
            <a:off x="4248173" y="147023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8B7FEF6-D9BA-7D44-802F-943A9407A342}"/>
              </a:ext>
            </a:extLst>
          </p:cNvPr>
          <p:cNvCxnSpPr>
            <a:cxnSpLocks/>
            <a:stCxn id="81" idx="4"/>
            <a:endCxn id="8" idx="0"/>
          </p:cNvCxnSpPr>
          <p:nvPr/>
        </p:nvCxnSpPr>
        <p:spPr>
          <a:xfrm flipH="1">
            <a:off x="3293315" y="1946476"/>
            <a:ext cx="611330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FD93A55-2893-6E4E-824B-E29F9BD2F613}"/>
              </a:ext>
            </a:extLst>
          </p:cNvPr>
          <p:cNvCxnSpPr>
            <a:cxnSpLocks/>
            <a:stCxn id="82" idx="4"/>
            <a:endCxn id="8" idx="0"/>
          </p:cNvCxnSpPr>
          <p:nvPr/>
        </p:nvCxnSpPr>
        <p:spPr>
          <a:xfrm flipH="1">
            <a:off x="3293315" y="1952866"/>
            <a:ext cx="1023991" cy="25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n 102">
            <a:extLst>
              <a:ext uri="{FF2B5EF4-FFF2-40B4-BE49-F238E27FC236}">
                <a16:creationId xmlns:a16="http://schemas.microsoft.com/office/drawing/2014/main" id="{59F2F852-8881-8741-88B5-F4900042E359}"/>
              </a:ext>
            </a:extLst>
          </p:cNvPr>
          <p:cNvSpPr/>
          <p:nvPr/>
        </p:nvSpPr>
        <p:spPr>
          <a:xfrm>
            <a:off x="6329839" y="1441898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FB832B58-219E-564A-8E0B-7ED0354000F6}"/>
              </a:ext>
            </a:extLst>
          </p:cNvPr>
          <p:cNvSpPr/>
          <p:nvPr/>
        </p:nvSpPr>
        <p:spPr>
          <a:xfrm>
            <a:off x="6534109" y="144869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1D850442-A975-4F44-9380-B930B8DDC4BB}"/>
              </a:ext>
            </a:extLst>
          </p:cNvPr>
          <p:cNvSpPr/>
          <p:nvPr/>
        </p:nvSpPr>
        <p:spPr>
          <a:xfrm>
            <a:off x="6772586" y="144278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06" name="Can 105">
            <a:extLst>
              <a:ext uri="{FF2B5EF4-FFF2-40B4-BE49-F238E27FC236}">
                <a16:creationId xmlns:a16="http://schemas.microsoft.com/office/drawing/2014/main" id="{E7715B95-8AF8-6A4C-9CBB-4B7383621289}"/>
              </a:ext>
            </a:extLst>
          </p:cNvPr>
          <p:cNvSpPr/>
          <p:nvPr/>
        </p:nvSpPr>
        <p:spPr>
          <a:xfrm>
            <a:off x="6976610" y="144209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404ED08-D30C-154D-9284-A8E6717169C5}"/>
              </a:ext>
            </a:extLst>
          </p:cNvPr>
          <p:cNvSpPr/>
          <p:nvPr/>
        </p:nvSpPr>
        <p:spPr>
          <a:xfrm>
            <a:off x="3134570" y="3249398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DEBCDEA-0FBC-6744-A9AA-95A79ECB217C}"/>
              </a:ext>
            </a:extLst>
          </p:cNvPr>
          <p:cNvCxnSpPr>
            <a:stCxn id="9" idx="4"/>
            <a:endCxn id="107" idx="0"/>
          </p:cNvCxnSpPr>
          <p:nvPr/>
        </p:nvCxnSpPr>
        <p:spPr>
          <a:xfrm>
            <a:off x="2254898" y="2999756"/>
            <a:ext cx="1025866" cy="24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BBFE145-C7C9-844B-9405-D45FC2C52228}"/>
              </a:ext>
            </a:extLst>
          </p:cNvPr>
          <p:cNvCxnSpPr>
            <a:stCxn id="10" idx="4"/>
            <a:endCxn id="107" idx="0"/>
          </p:cNvCxnSpPr>
          <p:nvPr/>
        </p:nvCxnSpPr>
        <p:spPr>
          <a:xfrm>
            <a:off x="2656187" y="2999756"/>
            <a:ext cx="624577" cy="249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9FC00F4-EFBE-CB42-9191-86B25442C38D}"/>
              </a:ext>
            </a:extLst>
          </p:cNvPr>
          <p:cNvCxnSpPr>
            <a:stCxn id="11" idx="4"/>
            <a:endCxn id="107" idx="0"/>
          </p:cNvCxnSpPr>
          <p:nvPr/>
        </p:nvCxnSpPr>
        <p:spPr>
          <a:xfrm>
            <a:off x="3076736" y="2999756"/>
            <a:ext cx="204028" cy="24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83AADFC-9DC5-8C4A-A3D9-11BADDC947BE}"/>
              </a:ext>
            </a:extLst>
          </p:cNvPr>
          <p:cNvCxnSpPr>
            <a:stCxn id="35" idx="4"/>
            <a:endCxn id="107" idx="0"/>
          </p:cNvCxnSpPr>
          <p:nvPr/>
        </p:nvCxnSpPr>
        <p:spPr>
          <a:xfrm flipH="1">
            <a:off x="3280764" y="2999756"/>
            <a:ext cx="208633" cy="24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AB731F9-1F95-E143-BBF3-ABDD49F9729E}"/>
              </a:ext>
            </a:extLst>
          </p:cNvPr>
          <p:cNvCxnSpPr>
            <a:stCxn id="73" idx="4"/>
            <a:endCxn id="107" idx="0"/>
          </p:cNvCxnSpPr>
          <p:nvPr/>
        </p:nvCxnSpPr>
        <p:spPr>
          <a:xfrm flipH="1">
            <a:off x="3280764" y="2999756"/>
            <a:ext cx="629953" cy="24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AB2E997-7BBE-4648-8678-C96EF5084546}"/>
              </a:ext>
            </a:extLst>
          </p:cNvPr>
          <p:cNvCxnSpPr>
            <a:stCxn id="74" idx="4"/>
            <a:endCxn id="107" idx="0"/>
          </p:cNvCxnSpPr>
          <p:nvPr/>
        </p:nvCxnSpPr>
        <p:spPr>
          <a:xfrm flipH="1">
            <a:off x="3280764" y="2999756"/>
            <a:ext cx="1042614" cy="249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11B8D829-401C-804B-A14D-748786FE729A}"/>
              </a:ext>
            </a:extLst>
          </p:cNvPr>
          <p:cNvSpPr/>
          <p:nvPr/>
        </p:nvSpPr>
        <p:spPr>
          <a:xfrm>
            <a:off x="6337371" y="3252359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0D34E43-B0BE-A041-AA81-61FCBD0CD18F}"/>
              </a:ext>
            </a:extLst>
          </p:cNvPr>
          <p:cNvCxnSpPr>
            <a:stCxn id="50" idx="4"/>
            <a:endCxn id="120" idx="0"/>
          </p:cNvCxnSpPr>
          <p:nvPr/>
        </p:nvCxnSpPr>
        <p:spPr>
          <a:xfrm>
            <a:off x="6078720" y="2999756"/>
            <a:ext cx="404845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4595C19-3FC9-F447-8AA9-9FE3A8C94693}"/>
              </a:ext>
            </a:extLst>
          </p:cNvPr>
          <p:cNvCxnSpPr>
            <a:stCxn id="52" idx="4"/>
            <a:endCxn id="120" idx="0"/>
          </p:cNvCxnSpPr>
          <p:nvPr/>
        </p:nvCxnSpPr>
        <p:spPr>
          <a:xfrm flipH="1">
            <a:off x="6483565" y="2999756"/>
            <a:ext cx="416993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A244241-F69F-4748-809E-0C0D38CD27B8}"/>
              </a:ext>
            </a:extLst>
          </p:cNvPr>
          <p:cNvCxnSpPr>
            <a:stCxn id="51" idx="4"/>
            <a:endCxn id="120" idx="0"/>
          </p:cNvCxnSpPr>
          <p:nvPr/>
        </p:nvCxnSpPr>
        <p:spPr>
          <a:xfrm>
            <a:off x="6480009" y="2999756"/>
            <a:ext cx="3556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165BCF5B-B5E0-DA49-88E3-5B20185DB321}"/>
              </a:ext>
            </a:extLst>
          </p:cNvPr>
          <p:cNvSpPr/>
          <p:nvPr/>
        </p:nvSpPr>
        <p:spPr>
          <a:xfrm>
            <a:off x="2102632" y="375425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2FE564D4-C58C-8447-A9D7-7A4BB6432399}"/>
              </a:ext>
            </a:extLst>
          </p:cNvPr>
          <p:cNvSpPr/>
          <p:nvPr/>
        </p:nvSpPr>
        <p:spPr>
          <a:xfrm>
            <a:off x="2503921" y="375425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6F886A7B-05DC-6342-990B-486E19CB82E1}"/>
              </a:ext>
            </a:extLst>
          </p:cNvPr>
          <p:cNvSpPr/>
          <p:nvPr/>
        </p:nvSpPr>
        <p:spPr>
          <a:xfrm>
            <a:off x="2924470" y="375425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DE02F60-2166-3649-AFB1-3551E25523B3}"/>
              </a:ext>
            </a:extLst>
          </p:cNvPr>
          <p:cNvCxnSpPr>
            <a:cxnSpLocks/>
            <a:endCxn id="158" idx="0"/>
          </p:cNvCxnSpPr>
          <p:nvPr/>
        </p:nvCxnSpPr>
        <p:spPr>
          <a:xfrm flipH="1">
            <a:off x="2248826" y="3544834"/>
            <a:ext cx="1038417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A9DC4AA-C631-5140-913B-D36C6B7479E7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2650115" y="3544834"/>
            <a:ext cx="637128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6C9FBD5-5EAF-0A43-AFE9-B7A92FBFE022}"/>
              </a:ext>
            </a:extLst>
          </p:cNvPr>
          <p:cNvCxnSpPr>
            <a:cxnSpLocks/>
            <a:endCxn id="160" idx="0"/>
          </p:cNvCxnSpPr>
          <p:nvPr/>
        </p:nvCxnSpPr>
        <p:spPr>
          <a:xfrm flipH="1">
            <a:off x="3070664" y="3544834"/>
            <a:ext cx="216579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48D0197F-1EEE-F542-A19F-CCCF67EF3128}"/>
              </a:ext>
            </a:extLst>
          </p:cNvPr>
          <p:cNvSpPr/>
          <p:nvPr/>
        </p:nvSpPr>
        <p:spPr>
          <a:xfrm>
            <a:off x="3337131" y="375425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4787DA2-D3CF-8B4E-B125-B1146243F7B4}"/>
              </a:ext>
            </a:extLst>
          </p:cNvPr>
          <p:cNvCxnSpPr>
            <a:cxnSpLocks/>
            <a:endCxn id="164" idx="0"/>
          </p:cNvCxnSpPr>
          <p:nvPr/>
        </p:nvCxnSpPr>
        <p:spPr>
          <a:xfrm>
            <a:off x="3287243" y="3544834"/>
            <a:ext cx="196082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38125FFE-F296-3149-964D-59C641782BEF}"/>
              </a:ext>
            </a:extLst>
          </p:cNvPr>
          <p:cNvSpPr/>
          <p:nvPr/>
        </p:nvSpPr>
        <p:spPr>
          <a:xfrm>
            <a:off x="3758451" y="375425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D0ECE9E-F01C-3F40-9DF3-3F6A2C62E8B8}"/>
              </a:ext>
            </a:extLst>
          </p:cNvPr>
          <p:cNvSpPr/>
          <p:nvPr/>
        </p:nvSpPr>
        <p:spPr>
          <a:xfrm>
            <a:off x="4171112" y="375425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44641BD-BF7C-6F4E-812B-194374B707DE}"/>
              </a:ext>
            </a:extLst>
          </p:cNvPr>
          <p:cNvCxnSpPr>
            <a:cxnSpLocks/>
            <a:endCxn id="166" idx="0"/>
          </p:cNvCxnSpPr>
          <p:nvPr/>
        </p:nvCxnSpPr>
        <p:spPr>
          <a:xfrm>
            <a:off x="3287243" y="3544834"/>
            <a:ext cx="617402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66338D3-D1E5-0B47-A722-FECA78F16C03}"/>
              </a:ext>
            </a:extLst>
          </p:cNvPr>
          <p:cNvCxnSpPr>
            <a:cxnSpLocks/>
            <a:endCxn id="167" idx="0"/>
          </p:cNvCxnSpPr>
          <p:nvPr/>
        </p:nvCxnSpPr>
        <p:spPr>
          <a:xfrm>
            <a:off x="3287243" y="3544834"/>
            <a:ext cx="1030063" cy="2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0280CEB4-4690-3340-B092-E5A6AF6F3D76}"/>
              </a:ext>
            </a:extLst>
          </p:cNvPr>
          <p:cNvSpPr/>
          <p:nvPr/>
        </p:nvSpPr>
        <p:spPr>
          <a:xfrm>
            <a:off x="5932526" y="377357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3D9E1405-0EE1-BD45-AC6E-F18485CC6CA2}"/>
              </a:ext>
            </a:extLst>
          </p:cNvPr>
          <p:cNvSpPr/>
          <p:nvPr/>
        </p:nvSpPr>
        <p:spPr>
          <a:xfrm>
            <a:off x="6333815" y="377357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AE25AB8-E577-B940-83F3-6154FB016A7F}"/>
              </a:ext>
            </a:extLst>
          </p:cNvPr>
          <p:cNvSpPr/>
          <p:nvPr/>
        </p:nvSpPr>
        <p:spPr>
          <a:xfrm>
            <a:off x="6754364" y="377357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D92A9A6-6E70-BB43-B7FB-6E2825FB82B4}"/>
              </a:ext>
            </a:extLst>
          </p:cNvPr>
          <p:cNvCxnSpPr>
            <a:cxnSpLocks/>
            <a:endCxn id="170" idx="0"/>
          </p:cNvCxnSpPr>
          <p:nvPr/>
        </p:nvCxnSpPr>
        <p:spPr>
          <a:xfrm flipH="1">
            <a:off x="6078720" y="3538782"/>
            <a:ext cx="406462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83DAB25-2555-994B-89CF-0A075BEEFC51}"/>
              </a:ext>
            </a:extLst>
          </p:cNvPr>
          <p:cNvCxnSpPr>
            <a:cxnSpLocks/>
            <a:endCxn id="171" idx="0"/>
          </p:cNvCxnSpPr>
          <p:nvPr/>
        </p:nvCxnSpPr>
        <p:spPr>
          <a:xfrm flipH="1">
            <a:off x="6480009" y="3538782"/>
            <a:ext cx="5173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DACC0B-841B-5742-A88B-ED802C3DD003}"/>
              </a:ext>
            </a:extLst>
          </p:cNvPr>
          <p:cNvCxnSpPr>
            <a:cxnSpLocks/>
            <a:endCxn id="172" idx="0"/>
          </p:cNvCxnSpPr>
          <p:nvPr/>
        </p:nvCxnSpPr>
        <p:spPr>
          <a:xfrm>
            <a:off x="6485182" y="3538782"/>
            <a:ext cx="415376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ight Brace 184">
            <a:extLst>
              <a:ext uri="{FF2B5EF4-FFF2-40B4-BE49-F238E27FC236}">
                <a16:creationId xmlns:a16="http://schemas.microsoft.com/office/drawing/2014/main" id="{96AD3551-BC96-8149-B67B-38D43D8BF831}"/>
              </a:ext>
            </a:extLst>
          </p:cNvPr>
          <p:cNvSpPr/>
          <p:nvPr/>
        </p:nvSpPr>
        <p:spPr>
          <a:xfrm rot="5400000">
            <a:off x="3209938" y="2923854"/>
            <a:ext cx="127416" cy="25370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8C0A450-A967-B041-A99B-8517B630A0BC}"/>
              </a:ext>
            </a:extLst>
          </p:cNvPr>
          <p:cNvSpPr txBox="1"/>
          <p:nvPr/>
        </p:nvSpPr>
        <p:spPr>
          <a:xfrm>
            <a:off x="2201911" y="4302467"/>
            <a:ext cx="2132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Raleway" pitchFamily="2" charset="77"/>
              </a:rPr>
              <a:t>Higher degree of parallelism</a:t>
            </a:r>
          </a:p>
        </p:txBody>
      </p:sp>
      <p:sp>
        <p:nvSpPr>
          <p:cNvPr id="187" name="Right Brace 186">
            <a:extLst>
              <a:ext uri="{FF2B5EF4-FFF2-40B4-BE49-F238E27FC236}">
                <a16:creationId xmlns:a16="http://schemas.microsoft.com/office/drawing/2014/main" id="{3544E596-8683-254D-9944-CCED65D40852}"/>
              </a:ext>
            </a:extLst>
          </p:cNvPr>
          <p:cNvSpPr/>
          <p:nvPr/>
        </p:nvSpPr>
        <p:spPr>
          <a:xfrm rot="10800000">
            <a:off x="2013648" y="1993459"/>
            <a:ext cx="115628" cy="6499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604BC6C-72F7-F14A-A892-4035BC2FE333}"/>
              </a:ext>
            </a:extLst>
          </p:cNvPr>
          <p:cNvSpPr txBox="1"/>
          <p:nvPr/>
        </p:nvSpPr>
        <p:spPr>
          <a:xfrm>
            <a:off x="786764" y="1937927"/>
            <a:ext cx="126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S" sz="1100" b="1" dirty="0">
                <a:latin typeface="Raleway" pitchFamily="2" charset="77"/>
              </a:rPr>
              <a:t>Higher communication synchronization costs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C3FB67F-ABFB-2B46-A6EC-3386A140F0A0}"/>
              </a:ext>
            </a:extLst>
          </p:cNvPr>
          <p:cNvSpPr txBox="1"/>
          <p:nvPr/>
        </p:nvSpPr>
        <p:spPr>
          <a:xfrm>
            <a:off x="1514341" y="3168572"/>
            <a:ext cx="1535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S" sz="1100" b="1" dirty="0">
                <a:latin typeface="Raleway" pitchFamily="2" charset="77"/>
              </a:rPr>
              <a:t>Higher Model Accuracy</a:t>
            </a:r>
          </a:p>
        </p:txBody>
      </p:sp>
      <p:sp>
        <p:nvSpPr>
          <p:cNvPr id="190" name="Right Brace 189">
            <a:extLst>
              <a:ext uri="{FF2B5EF4-FFF2-40B4-BE49-F238E27FC236}">
                <a16:creationId xmlns:a16="http://schemas.microsoft.com/office/drawing/2014/main" id="{A51C1A92-0612-6344-B890-823BDBCEC373}"/>
              </a:ext>
            </a:extLst>
          </p:cNvPr>
          <p:cNvSpPr/>
          <p:nvPr/>
        </p:nvSpPr>
        <p:spPr>
          <a:xfrm rot="5400000">
            <a:off x="6341162" y="3550480"/>
            <a:ext cx="124627" cy="12865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29F964D-AB94-6D41-BA87-AA2C3536EADE}"/>
              </a:ext>
            </a:extLst>
          </p:cNvPr>
          <p:cNvSpPr txBox="1"/>
          <p:nvPr/>
        </p:nvSpPr>
        <p:spPr>
          <a:xfrm>
            <a:off x="5483180" y="4285542"/>
            <a:ext cx="2101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Raleway" pitchFamily="2" charset="77"/>
              </a:rPr>
              <a:t>Lower degree of parallelism</a:t>
            </a:r>
          </a:p>
        </p:txBody>
      </p:sp>
      <p:sp>
        <p:nvSpPr>
          <p:cNvPr id="192" name="Right Brace 191">
            <a:extLst>
              <a:ext uri="{FF2B5EF4-FFF2-40B4-BE49-F238E27FC236}">
                <a16:creationId xmlns:a16="http://schemas.microsoft.com/office/drawing/2014/main" id="{BD8028A1-FC97-B147-9383-28E3822AB7B2}"/>
              </a:ext>
            </a:extLst>
          </p:cNvPr>
          <p:cNvSpPr/>
          <p:nvPr/>
        </p:nvSpPr>
        <p:spPr>
          <a:xfrm rot="10800000">
            <a:off x="5869768" y="1968758"/>
            <a:ext cx="115628" cy="6499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695A5B4-7008-284C-889B-C3DD4A49E39C}"/>
              </a:ext>
            </a:extLst>
          </p:cNvPr>
          <p:cNvSpPr txBox="1"/>
          <p:nvPr/>
        </p:nvSpPr>
        <p:spPr>
          <a:xfrm>
            <a:off x="4811116" y="3174992"/>
            <a:ext cx="1535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S" sz="1100" b="1" dirty="0">
                <a:latin typeface="Raleway" pitchFamily="2" charset="77"/>
              </a:rPr>
              <a:t>Lower Model Accuracy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752A76D-37AD-8C44-BBB5-68A7D4EB7B57}"/>
              </a:ext>
            </a:extLst>
          </p:cNvPr>
          <p:cNvSpPr txBox="1"/>
          <p:nvPr/>
        </p:nvSpPr>
        <p:spPr>
          <a:xfrm>
            <a:off x="4386575" y="1918380"/>
            <a:ext cx="1535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S" sz="1100" b="1" dirty="0">
                <a:latin typeface="Raleway" pitchFamily="2" charset="77"/>
              </a:rPr>
              <a:t>Lower communication synchronization costs</a:t>
            </a:r>
          </a:p>
        </p:txBody>
      </p:sp>
      <p:sp>
        <p:nvSpPr>
          <p:cNvPr id="200" name="Text Placeholder 2">
            <a:extLst>
              <a:ext uri="{FF2B5EF4-FFF2-40B4-BE49-F238E27FC236}">
                <a16:creationId xmlns:a16="http://schemas.microsoft.com/office/drawing/2014/main" id="{3F30564A-22F6-C144-A8FC-ECC4315C81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0046" y="617680"/>
            <a:ext cx="6043667" cy="221850"/>
          </a:xfrm>
        </p:spPr>
        <p:txBody>
          <a:bodyPr/>
          <a:lstStyle/>
          <a:p>
            <a:r>
              <a:rPr lang="en-ES" dirty="0"/>
              <a:t>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1325965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793188-C686-AF4D-8619-BFD6B84A71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b="0" dirty="0"/>
              <a:t>Asynchronous Parameter Aggregation</a:t>
            </a:r>
          </a:p>
          <a:p>
            <a:endParaRPr lang="en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110FF-C8FC-7947-9310-25257FD4B8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 synchronization barrier is placed before averaging to ensure the completion of all workers for averaging </a:t>
            </a:r>
          </a:p>
          <a:p>
            <a:r>
              <a:rPr lang="en-GB" b="1" dirty="0"/>
              <a:t>It can be relaxed </a:t>
            </a:r>
            <a:r>
              <a:rPr lang="es-ES" dirty="0" err="1"/>
              <a:t>by</a:t>
            </a:r>
            <a:r>
              <a:rPr lang="es-ES" dirty="0"/>
              <a:t>:</a:t>
            </a:r>
            <a:endParaRPr lang="en-ES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At the completion of worker </a:t>
            </a:r>
            <a:r>
              <a:rPr lang="en-GB" b="1" i="1" dirty="0"/>
              <a:t>j</a:t>
            </a:r>
            <a:r>
              <a:rPr lang="en-GB" dirty="0"/>
              <a:t>, parameters </a:t>
            </a:r>
            <a:r>
              <a:rPr lang="en-GB" b="1" i="1" dirty="0" err="1"/>
              <a:t>W</a:t>
            </a:r>
            <a:r>
              <a:rPr lang="en-GB" b="1" i="1" baseline="-25000" dirty="0" err="1"/>
              <a:t>j</a:t>
            </a:r>
            <a:r>
              <a:rPr lang="en-GB" b="1" i="1" dirty="0"/>
              <a:t> </a:t>
            </a:r>
            <a:r>
              <a:rPr lang="en-GB" dirty="0"/>
              <a:t>are sent to the master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dirty="0"/>
              <a:t>Master uses </a:t>
            </a:r>
            <a:r>
              <a:rPr lang="en-GB" b="1" i="1" dirty="0" err="1"/>
              <a:t>W</a:t>
            </a:r>
            <a:r>
              <a:rPr lang="en-GB" b="1" i="1" baseline="-25000" dirty="0" err="1"/>
              <a:t>j</a:t>
            </a:r>
            <a:r>
              <a:rPr lang="en-GB" dirty="0"/>
              <a:t> to update a partial </a:t>
            </a:r>
            <a:r>
              <a:rPr lang="en-GB" b="1" i="1" dirty="0" err="1"/>
              <a:t>W</a:t>
            </a:r>
            <a:r>
              <a:rPr lang="en-GB" b="1" i="1" baseline="-25000" dirty="0" err="1"/>
              <a:t>global</a:t>
            </a:r>
            <a:r>
              <a:rPr lang="en-GB" dirty="0"/>
              <a:t>, which is sent back to worker </a:t>
            </a:r>
            <a:r>
              <a:rPr lang="en-GB" b="1" i="1" dirty="0"/>
              <a:t>j</a:t>
            </a:r>
            <a:r>
              <a:rPr lang="en-GB" i="1" dirty="0"/>
              <a:t> </a:t>
            </a:r>
            <a:r>
              <a:rPr lang="en-GB" dirty="0"/>
              <a:t>that can continue the execution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GB" dirty="0"/>
              <a:t>The worker initiate a new training with partial information from the workers previously completed</a:t>
            </a:r>
          </a:p>
          <a:p>
            <a:pPr algn="just"/>
            <a:r>
              <a:rPr lang="en-GB" b="1" dirty="0"/>
              <a:t>It can be completely remove </a:t>
            </a:r>
            <a:r>
              <a:rPr lang="en-GB" dirty="0"/>
              <a:t>by not sharing the local parameters with the master and letting workers to continue the execution</a:t>
            </a:r>
          </a:p>
          <a:p>
            <a:pPr lvl="1" algn="just"/>
            <a:r>
              <a:rPr lang="en-GB" dirty="0"/>
              <a:t>The </a:t>
            </a:r>
            <a:r>
              <a:rPr lang="en-GB" b="1" dirty="0"/>
              <a:t>local parameters in each worker may diverge</a:t>
            </a:r>
            <a:r>
              <a:rPr lang="en-GB" dirty="0"/>
              <a:t>, resulting in a poor accuracy</a:t>
            </a:r>
          </a:p>
          <a:p>
            <a:pPr lvl="2" algn="just"/>
            <a:r>
              <a:rPr lang="en-GB" dirty="0"/>
              <a:t>This effect can be minimised by synchronizing parameters after a given number of epochs </a:t>
            </a:r>
          </a:p>
          <a:p>
            <a:endParaRPr lang="en-E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E6C34D-7BAC-184D-9ED5-5E04BDA1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0046" y="617680"/>
            <a:ext cx="6043667" cy="221850"/>
          </a:xfrm>
        </p:spPr>
        <p:txBody>
          <a:bodyPr/>
          <a:lstStyle/>
          <a:p>
            <a:r>
              <a:rPr lang="en-ES" dirty="0"/>
              <a:t>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3312273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0E874F-0782-9344-9F13-7B91364BF0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b="0" dirty="0"/>
              <a:t>Asynchronous Parameter Aggregation</a:t>
            </a:r>
          </a:p>
          <a:p>
            <a:endParaRPr lang="en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DB991-C2A9-B146-87C3-9E8DA90B2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ES" dirty="0"/>
              <a:t>Data Parallelism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DFE4D7-7E9F-0342-A5F0-18DEDACCD202}"/>
              </a:ext>
            </a:extLst>
          </p:cNvPr>
          <p:cNvSpPr/>
          <p:nvPr/>
        </p:nvSpPr>
        <p:spPr>
          <a:xfrm>
            <a:off x="6120491" y="224866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385620-DFDC-D741-B0BB-75B74EDDEE95}"/>
              </a:ext>
            </a:extLst>
          </p:cNvPr>
          <p:cNvSpPr/>
          <p:nvPr/>
        </p:nvSpPr>
        <p:spPr>
          <a:xfrm>
            <a:off x="6525584" y="2251251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EE488A-1748-1849-8C1E-5959E79149E0}"/>
              </a:ext>
            </a:extLst>
          </p:cNvPr>
          <p:cNvSpPr/>
          <p:nvPr/>
        </p:nvSpPr>
        <p:spPr>
          <a:xfrm>
            <a:off x="6944177" y="2241687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A18188-504C-B44A-BF0B-32735950FEDD}"/>
              </a:ext>
            </a:extLst>
          </p:cNvPr>
          <p:cNvSpPr/>
          <p:nvPr/>
        </p:nvSpPr>
        <p:spPr>
          <a:xfrm>
            <a:off x="6122709" y="2755011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831580-B456-A64C-BD03-176552333087}"/>
              </a:ext>
            </a:extLst>
          </p:cNvPr>
          <p:cNvSpPr/>
          <p:nvPr/>
        </p:nvSpPr>
        <p:spPr>
          <a:xfrm>
            <a:off x="6523998" y="2755011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5E0908-0E85-FD44-A68F-43F3F1B7DC8F}"/>
              </a:ext>
            </a:extLst>
          </p:cNvPr>
          <p:cNvSpPr/>
          <p:nvPr/>
        </p:nvSpPr>
        <p:spPr>
          <a:xfrm>
            <a:off x="6944547" y="2755011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C40857-65FA-8146-9004-51D5929948A2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6266685" y="2541048"/>
            <a:ext cx="2218" cy="21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DB5124-E600-CF40-B69D-D600A9C106DE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 flipH="1">
            <a:off x="6670192" y="2543639"/>
            <a:ext cx="1586" cy="21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7C6C74-B274-4F4F-853C-4D340AD2072C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7090371" y="2534075"/>
            <a:ext cx="370" cy="22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n 13">
            <a:extLst>
              <a:ext uri="{FF2B5EF4-FFF2-40B4-BE49-F238E27FC236}">
                <a16:creationId xmlns:a16="http://schemas.microsoft.com/office/drawing/2014/main" id="{C5BA39F4-76A7-184E-BAC2-C855C7A0C917}"/>
              </a:ext>
            </a:extLst>
          </p:cNvPr>
          <p:cNvSpPr/>
          <p:nvPr/>
        </p:nvSpPr>
        <p:spPr>
          <a:xfrm>
            <a:off x="6057795" y="1529454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AD6B679A-3CC5-874D-A7E6-012144549573}"/>
              </a:ext>
            </a:extLst>
          </p:cNvPr>
          <p:cNvSpPr/>
          <p:nvPr/>
        </p:nvSpPr>
        <p:spPr>
          <a:xfrm>
            <a:off x="6259102" y="1522918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E882178F-6DCB-C24B-8FD3-CC425913425B}"/>
              </a:ext>
            </a:extLst>
          </p:cNvPr>
          <p:cNvSpPr/>
          <p:nvPr/>
        </p:nvSpPr>
        <p:spPr>
          <a:xfrm>
            <a:off x="6487736" y="1524723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9D942EBB-A68B-524A-B5A1-826CEE43E372}"/>
              </a:ext>
            </a:extLst>
          </p:cNvPr>
          <p:cNvSpPr/>
          <p:nvPr/>
        </p:nvSpPr>
        <p:spPr>
          <a:xfrm>
            <a:off x="6692006" y="153151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F398FF00-0BF2-8342-83C8-7421E36E7F7C}"/>
              </a:ext>
            </a:extLst>
          </p:cNvPr>
          <p:cNvSpPr/>
          <p:nvPr/>
        </p:nvSpPr>
        <p:spPr>
          <a:xfrm>
            <a:off x="6930483" y="1525612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44E0A9E6-1B04-2143-81A9-63142C085EDE}"/>
              </a:ext>
            </a:extLst>
          </p:cNvPr>
          <p:cNvSpPr/>
          <p:nvPr/>
        </p:nvSpPr>
        <p:spPr>
          <a:xfrm>
            <a:off x="7134753" y="1532404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1B2CB3-BBD7-4641-9BCE-3509082D067A}"/>
              </a:ext>
            </a:extLst>
          </p:cNvPr>
          <p:cNvSpPr/>
          <p:nvPr/>
        </p:nvSpPr>
        <p:spPr>
          <a:xfrm>
            <a:off x="6527554" y="3300002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9A543C-09E6-D54E-B840-FA46B39D734D}"/>
              </a:ext>
            </a:extLst>
          </p:cNvPr>
          <p:cNvCxnSpPr>
            <a:stCxn id="8" idx="4"/>
            <a:endCxn id="20" idx="0"/>
          </p:cNvCxnSpPr>
          <p:nvPr/>
        </p:nvCxnSpPr>
        <p:spPr>
          <a:xfrm>
            <a:off x="6268903" y="3047399"/>
            <a:ext cx="404845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542829-80C4-304B-BC6D-EE89F7DEC673}"/>
              </a:ext>
            </a:extLst>
          </p:cNvPr>
          <p:cNvCxnSpPr>
            <a:stCxn id="10" idx="4"/>
            <a:endCxn id="20" idx="0"/>
          </p:cNvCxnSpPr>
          <p:nvPr/>
        </p:nvCxnSpPr>
        <p:spPr>
          <a:xfrm flipH="1">
            <a:off x="6673748" y="3047399"/>
            <a:ext cx="416993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353C30-C2F4-B540-8510-EA68F9C27C41}"/>
              </a:ext>
            </a:extLst>
          </p:cNvPr>
          <p:cNvCxnSpPr>
            <a:stCxn id="9" idx="4"/>
            <a:endCxn id="20" idx="0"/>
          </p:cNvCxnSpPr>
          <p:nvPr/>
        </p:nvCxnSpPr>
        <p:spPr>
          <a:xfrm>
            <a:off x="6670192" y="3047399"/>
            <a:ext cx="3556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8ADCFA7-3340-434A-BC6A-73FB489A2C55}"/>
              </a:ext>
            </a:extLst>
          </p:cNvPr>
          <p:cNvSpPr/>
          <p:nvPr/>
        </p:nvSpPr>
        <p:spPr>
          <a:xfrm>
            <a:off x="5656569" y="967323"/>
            <a:ext cx="1978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err="1">
                <a:latin typeface="Raleway" pitchFamily="2" charset="77"/>
              </a:rPr>
              <a:t>Removing</a:t>
            </a:r>
            <a:r>
              <a:rPr lang="es-ES" sz="1400" dirty="0">
                <a:latin typeface="Raleway" pitchFamily="2" charset="77"/>
              </a:rPr>
              <a:t> </a:t>
            </a:r>
            <a:r>
              <a:rPr lang="es-ES" sz="1400" dirty="0" err="1">
                <a:latin typeface="Raleway" pitchFamily="2" charset="77"/>
              </a:rPr>
              <a:t>Synchronzation</a:t>
            </a:r>
            <a:endParaRPr lang="en-ES" dirty="0">
              <a:latin typeface="Raleway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D8C35C-70E1-5640-B487-8E2A1CF40F99}"/>
              </a:ext>
            </a:extLst>
          </p:cNvPr>
          <p:cNvSpPr/>
          <p:nvPr/>
        </p:nvSpPr>
        <p:spPr>
          <a:xfrm>
            <a:off x="6112102" y="1740889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998FD2-6519-6E47-98A1-22924FD9C212}"/>
              </a:ext>
            </a:extLst>
          </p:cNvPr>
          <p:cNvSpPr/>
          <p:nvPr/>
        </p:nvSpPr>
        <p:spPr>
          <a:xfrm>
            <a:off x="6517195" y="174348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7219081-8E75-C949-ABE3-159EFB96D9E0}"/>
              </a:ext>
            </a:extLst>
          </p:cNvPr>
          <p:cNvSpPr/>
          <p:nvPr/>
        </p:nvSpPr>
        <p:spPr>
          <a:xfrm>
            <a:off x="6935788" y="1733916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03BC87-3934-DE4C-A8AD-EC67E5BC7CEE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258296" y="2033277"/>
            <a:ext cx="2218" cy="21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648184-3B65-0342-AE39-2503CAF43555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6661803" y="2035868"/>
            <a:ext cx="1586" cy="21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43C374-D093-F44E-B849-25B5618AEFB6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7081982" y="2026304"/>
            <a:ext cx="370" cy="22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552085-8005-C048-AD25-1A277A90F548}"/>
              </a:ext>
            </a:extLst>
          </p:cNvPr>
          <p:cNvSpPr txBox="1"/>
          <p:nvPr/>
        </p:nvSpPr>
        <p:spPr>
          <a:xfrm>
            <a:off x="5009581" y="3236260"/>
            <a:ext cx="15356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S" sz="1100" b="1" dirty="0">
                <a:latin typeface="Raleway" pitchFamily="2" charset="77"/>
              </a:rPr>
              <a:t>Even lower </a:t>
            </a:r>
          </a:p>
          <a:p>
            <a:pPr algn="r"/>
            <a:r>
              <a:rPr lang="en-ES" sz="1100" b="1" dirty="0">
                <a:latin typeface="Raleway" pitchFamily="2" charset="77"/>
              </a:rPr>
              <a:t>Model Accuracy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1F2F9DF1-825F-FB46-9E3E-A0183AFB7DCB}"/>
              </a:ext>
            </a:extLst>
          </p:cNvPr>
          <p:cNvSpPr/>
          <p:nvPr/>
        </p:nvSpPr>
        <p:spPr>
          <a:xfrm rot="10800000">
            <a:off x="5973949" y="1730048"/>
            <a:ext cx="121078" cy="13074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64C881-4770-7B49-BAE5-4A6821D9977F}"/>
              </a:ext>
            </a:extLst>
          </p:cNvPr>
          <p:cNvSpPr txBox="1"/>
          <p:nvPr/>
        </p:nvSpPr>
        <p:spPr>
          <a:xfrm>
            <a:off x="4520609" y="1950640"/>
            <a:ext cx="1535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S" sz="1100" b="1" dirty="0">
                <a:latin typeface="Raleway" pitchFamily="2" charset="77"/>
              </a:rPr>
              <a:t>Even lower communication synchronization costs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A992DF21-B64E-CD48-9C0C-42706899F2E2}"/>
              </a:ext>
            </a:extLst>
          </p:cNvPr>
          <p:cNvSpPr/>
          <p:nvPr/>
        </p:nvSpPr>
        <p:spPr>
          <a:xfrm>
            <a:off x="7260851" y="1749111"/>
            <a:ext cx="121078" cy="13074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A180D-8A20-C043-BCA0-7DD433EE303B}"/>
              </a:ext>
            </a:extLst>
          </p:cNvPr>
          <p:cNvSpPr txBox="1"/>
          <p:nvPr/>
        </p:nvSpPr>
        <p:spPr>
          <a:xfrm>
            <a:off x="7312641" y="2102245"/>
            <a:ext cx="9950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050" b="1" dirty="0">
                <a:latin typeface="Raleway" pitchFamily="2" charset="77"/>
              </a:rPr>
              <a:t>Even Higher degree of parallelism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3705C1-746E-3042-9DE5-FE76D2B7D4F0}"/>
              </a:ext>
            </a:extLst>
          </p:cNvPr>
          <p:cNvSpPr/>
          <p:nvPr/>
        </p:nvSpPr>
        <p:spPr>
          <a:xfrm>
            <a:off x="2486562" y="1811661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3EB3042-F4A3-4747-AFE6-E041C71B6379}"/>
              </a:ext>
            </a:extLst>
          </p:cNvPr>
          <p:cNvSpPr/>
          <p:nvPr/>
        </p:nvSpPr>
        <p:spPr>
          <a:xfrm>
            <a:off x="2927467" y="1814252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B42B69E-E12C-3443-9328-68F528B91B51}"/>
              </a:ext>
            </a:extLst>
          </p:cNvPr>
          <p:cNvSpPr/>
          <p:nvPr/>
        </p:nvSpPr>
        <p:spPr>
          <a:xfrm>
            <a:off x="3380900" y="180468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2BA8BF-B7D5-8442-9080-CB5C1FE08ABA}"/>
              </a:ext>
            </a:extLst>
          </p:cNvPr>
          <p:cNvSpPr/>
          <p:nvPr/>
        </p:nvSpPr>
        <p:spPr>
          <a:xfrm>
            <a:off x="2481412" y="2349840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62B7CE8-4621-474B-A06B-233424E59C7C}"/>
              </a:ext>
            </a:extLst>
          </p:cNvPr>
          <p:cNvSpPr/>
          <p:nvPr/>
        </p:nvSpPr>
        <p:spPr>
          <a:xfrm>
            <a:off x="2492014" y="285157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25FC13-B563-5E46-9F9D-13BAD564774D}"/>
              </a:ext>
            </a:extLst>
          </p:cNvPr>
          <p:cNvSpPr/>
          <p:nvPr/>
        </p:nvSpPr>
        <p:spPr>
          <a:xfrm>
            <a:off x="2918016" y="285157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969F698-B66D-B64D-A421-2D2089B276FB}"/>
              </a:ext>
            </a:extLst>
          </p:cNvPr>
          <p:cNvSpPr/>
          <p:nvPr/>
        </p:nvSpPr>
        <p:spPr>
          <a:xfrm>
            <a:off x="3380900" y="285157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51A669-A0D2-6D45-8A6D-9B6B1A59CE9F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 flipH="1">
            <a:off x="2627606" y="2104049"/>
            <a:ext cx="5150" cy="24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4DC579-4AF9-C045-ADAA-30447973F8D4}"/>
              </a:ext>
            </a:extLst>
          </p:cNvPr>
          <p:cNvCxnSpPr>
            <a:cxnSpLocks/>
            <a:stCxn id="37" idx="4"/>
            <a:endCxn id="73" idx="0"/>
          </p:cNvCxnSpPr>
          <p:nvPr/>
        </p:nvCxnSpPr>
        <p:spPr>
          <a:xfrm flipH="1">
            <a:off x="3067766" y="2106640"/>
            <a:ext cx="5895" cy="23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45B55B-A821-F849-8E18-E5E6345FD5BB}"/>
              </a:ext>
            </a:extLst>
          </p:cNvPr>
          <p:cNvCxnSpPr>
            <a:cxnSpLocks/>
            <a:stCxn id="38" idx="4"/>
            <a:endCxn id="74" idx="0"/>
          </p:cNvCxnSpPr>
          <p:nvPr/>
        </p:nvCxnSpPr>
        <p:spPr>
          <a:xfrm flipH="1">
            <a:off x="3525910" y="2097076"/>
            <a:ext cx="1184" cy="25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14D58BD-69A0-664A-B2C1-D6B47A7E05B4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2627606" y="2642228"/>
            <a:ext cx="10602" cy="20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853815E-FF38-8849-B690-110E8AE42A8E}"/>
              </a:ext>
            </a:extLst>
          </p:cNvPr>
          <p:cNvCxnSpPr>
            <a:cxnSpLocks/>
            <a:stCxn id="73" idx="4"/>
            <a:endCxn id="41" idx="0"/>
          </p:cNvCxnSpPr>
          <p:nvPr/>
        </p:nvCxnSpPr>
        <p:spPr>
          <a:xfrm flipH="1">
            <a:off x="3064210" y="2635436"/>
            <a:ext cx="3556" cy="21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282B88-F995-BB47-A24E-1798B2A71D16}"/>
              </a:ext>
            </a:extLst>
          </p:cNvPr>
          <p:cNvCxnSpPr>
            <a:cxnSpLocks/>
            <a:stCxn id="74" idx="4"/>
            <a:endCxn id="42" idx="0"/>
          </p:cNvCxnSpPr>
          <p:nvPr/>
        </p:nvCxnSpPr>
        <p:spPr>
          <a:xfrm>
            <a:off x="3525910" y="2646882"/>
            <a:ext cx="1184" cy="20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n 48">
            <a:extLst>
              <a:ext uri="{FF2B5EF4-FFF2-40B4-BE49-F238E27FC236}">
                <a16:creationId xmlns:a16="http://schemas.microsoft.com/office/drawing/2014/main" id="{9F7495C7-D958-D048-9706-D9DB674BC7DD}"/>
              </a:ext>
            </a:extLst>
          </p:cNvPr>
          <p:cNvSpPr/>
          <p:nvPr/>
        </p:nvSpPr>
        <p:spPr>
          <a:xfrm>
            <a:off x="2433297" y="1590839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1A5A0868-EDF2-C845-9F4D-C91B20BA0FD5}"/>
              </a:ext>
            </a:extLst>
          </p:cNvPr>
          <p:cNvSpPr/>
          <p:nvPr/>
        </p:nvSpPr>
        <p:spPr>
          <a:xfrm>
            <a:off x="2634604" y="1584303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7D6F5D7D-66A3-0E4E-ACAA-43136A52D8DD}"/>
              </a:ext>
            </a:extLst>
          </p:cNvPr>
          <p:cNvSpPr/>
          <p:nvPr/>
        </p:nvSpPr>
        <p:spPr>
          <a:xfrm>
            <a:off x="2914040" y="1586108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EDD4AEE4-5632-494F-88D5-9E347C9FEB32}"/>
              </a:ext>
            </a:extLst>
          </p:cNvPr>
          <p:cNvSpPr/>
          <p:nvPr/>
        </p:nvSpPr>
        <p:spPr>
          <a:xfrm>
            <a:off x="3118310" y="159290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4F5FB0DB-A56B-1F4B-BC84-9D57A155839F}"/>
              </a:ext>
            </a:extLst>
          </p:cNvPr>
          <p:cNvSpPr/>
          <p:nvPr/>
        </p:nvSpPr>
        <p:spPr>
          <a:xfrm>
            <a:off x="3399122" y="158699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BCF651F6-B54A-6A47-9BA0-9B2F9C4FBAA4}"/>
              </a:ext>
            </a:extLst>
          </p:cNvPr>
          <p:cNvSpPr/>
          <p:nvPr/>
        </p:nvSpPr>
        <p:spPr>
          <a:xfrm>
            <a:off x="3603146" y="158630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E15DF54-1BE3-1F47-B048-DEFCF6AB07EC}"/>
              </a:ext>
            </a:extLst>
          </p:cNvPr>
          <p:cNvSpPr/>
          <p:nvPr/>
        </p:nvSpPr>
        <p:spPr>
          <a:xfrm>
            <a:off x="2484147" y="3891495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F125FD-A9D8-7442-ADE2-BF843211B937}"/>
              </a:ext>
            </a:extLst>
          </p:cNvPr>
          <p:cNvSpPr/>
          <p:nvPr/>
        </p:nvSpPr>
        <p:spPr>
          <a:xfrm>
            <a:off x="2936238" y="3891495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8740719-BE37-B24C-8E92-94EF7B73559C}"/>
              </a:ext>
            </a:extLst>
          </p:cNvPr>
          <p:cNvSpPr/>
          <p:nvPr/>
        </p:nvSpPr>
        <p:spPr>
          <a:xfrm>
            <a:off x="3399122" y="3891495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F6E0D565-A688-5945-A355-D30B457B661A}"/>
              </a:ext>
            </a:extLst>
          </p:cNvPr>
          <p:cNvSpPr/>
          <p:nvPr/>
        </p:nvSpPr>
        <p:spPr>
          <a:xfrm rot="5400000">
            <a:off x="3018167" y="3708460"/>
            <a:ext cx="124627" cy="12865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413905E-71F8-7C4B-8553-DBC3ADDB7041}"/>
              </a:ext>
            </a:extLst>
          </p:cNvPr>
          <p:cNvSpPr/>
          <p:nvPr/>
        </p:nvSpPr>
        <p:spPr>
          <a:xfrm>
            <a:off x="2921572" y="2343048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8D51004-06E8-1A46-B250-2F2550ECE42A}"/>
              </a:ext>
            </a:extLst>
          </p:cNvPr>
          <p:cNvSpPr/>
          <p:nvPr/>
        </p:nvSpPr>
        <p:spPr>
          <a:xfrm>
            <a:off x="3379716" y="2354494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AE49745-FEF9-9C40-9EBF-9DCC05865508}"/>
              </a:ext>
            </a:extLst>
          </p:cNvPr>
          <p:cNvSpPr/>
          <p:nvPr/>
        </p:nvSpPr>
        <p:spPr>
          <a:xfrm>
            <a:off x="2489858" y="3381551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85BF59A-4EA5-4D41-A664-3BBF72C1BE3C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2636052" y="3135760"/>
            <a:ext cx="5150" cy="24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3DF7EE4-3B07-C84F-912F-0CF0089AFCF3}"/>
              </a:ext>
            </a:extLst>
          </p:cNvPr>
          <p:cNvCxnSpPr>
            <a:cxnSpLocks/>
            <a:endCxn id="93" idx="0"/>
          </p:cNvCxnSpPr>
          <p:nvPr/>
        </p:nvCxnSpPr>
        <p:spPr>
          <a:xfrm flipH="1">
            <a:off x="3076212" y="3138351"/>
            <a:ext cx="5895" cy="23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1EE5EE7-5B6B-A34A-99C7-8F741F2212F1}"/>
              </a:ext>
            </a:extLst>
          </p:cNvPr>
          <p:cNvCxnSpPr>
            <a:cxnSpLocks/>
            <a:endCxn id="94" idx="0"/>
          </p:cNvCxnSpPr>
          <p:nvPr/>
        </p:nvCxnSpPr>
        <p:spPr>
          <a:xfrm flipH="1">
            <a:off x="3534356" y="3128787"/>
            <a:ext cx="1184" cy="25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0D78077-10E0-EC47-B7DF-D2C192C95506}"/>
              </a:ext>
            </a:extLst>
          </p:cNvPr>
          <p:cNvCxnSpPr>
            <a:cxnSpLocks/>
            <a:stCxn id="86" idx="4"/>
            <a:endCxn id="59" idx="0"/>
          </p:cNvCxnSpPr>
          <p:nvPr/>
        </p:nvCxnSpPr>
        <p:spPr>
          <a:xfrm flipH="1">
            <a:off x="2630341" y="3673939"/>
            <a:ext cx="5711" cy="217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D8E36BA-A475-BC4A-8DE7-2939396D1F2D}"/>
              </a:ext>
            </a:extLst>
          </p:cNvPr>
          <p:cNvCxnSpPr>
            <a:cxnSpLocks/>
            <a:stCxn id="93" idx="4"/>
          </p:cNvCxnSpPr>
          <p:nvPr/>
        </p:nvCxnSpPr>
        <p:spPr>
          <a:xfrm flipH="1">
            <a:off x="3072656" y="3667147"/>
            <a:ext cx="3556" cy="21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129FB04-7431-F649-833B-221351D6FD14}"/>
              </a:ext>
            </a:extLst>
          </p:cNvPr>
          <p:cNvCxnSpPr>
            <a:cxnSpLocks/>
            <a:stCxn id="94" idx="4"/>
          </p:cNvCxnSpPr>
          <p:nvPr/>
        </p:nvCxnSpPr>
        <p:spPr>
          <a:xfrm>
            <a:off x="3534356" y="3678593"/>
            <a:ext cx="1184" cy="20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6C80BD50-9DB2-B840-B189-0D129B817FDE}"/>
              </a:ext>
            </a:extLst>
          </p:cNvPr>
          <p:cNvSpPr/>
          <p:nvPr/>
        </p:nvSpPr>
        <p:spPr>
          <a:xfrm>
            <a:off x="2930018" y="3374759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B367F0F-57BD-8D4C-9C4C-76DE2CDC9E62}"/>
              </a:ext>
            </a:extLst>
          </p:cNvPr>
          <p:cNvSpPr/>
          <p:nvPr/>
        </p:nvSpPr>
        <p:spPr>
          <a:xfrm>
            <a:off x="3388162" y="3386205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BA16486-B88A-144B-84A4-56D14E8D3445}"/>
              </a:ext>
            </a:extLst>
          </p:cNvPr>
          <p:cNvCxnSpPr>
            <a:stCxn id="39" idx="6"/>
            <a:endCxn id="73" idx="2"/>
          </p:cNvCxnSpPr>
          <p:nvPr/>
        </p:nvCxnSpPr>
        <p:spPr>
          <a:xfrm flipV="1">
            <a:off x="2773800" y="2489242"/>
            <a:ext cx="147772" cy="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8D6BEFA-4658-6548-89CE-15622F29134B}"/>
              </a:ext>
            </a:extLst>
          </p:cNvPr>
          <p:cNvCxnSpPr>
            <a:cxnSpLocks/>
            <a:stCxn id="73" idx="6"/>
            <a:endCxn id="74" idx="2"/>
          </p:cNvCxnSpPr>
          <p:nvPr/>
        </p:nvCxnSpPr>
        <p:spPr>
          <a:xfrm>
            <a:off x="3213960" y="2489242"/>
            <a:ext cx="165756" cy="1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B00D4D77-7A34-194E-9F65-4F8A1A397042}"/>
              </a:ext>
            </a:extLst>
          </p:cNvPr>
          <p:cNvCxnSpPr>
            <a:stCxn id="74" idx="6"/>
            <a:endCxn id="94" idx="6"/>
          </p:cNvCxnSpPr>
          <p:nvPr/>
        </p:nvCxnSpPr>
        <p:spPr>
          <a:xfrm>
            <a:off x="3672104" y="2500688"/>
            <a:ext cx="8446" cy="1031711"/>
          </a:xfrm>
          <a:prstGeom prst="bentConnector3">
            <a:avLst>
              <a:gd name="adj1" fmla="val 280660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617BBD5-D238-5A4E-9AA3-7210279CB286}"/>
              </a:ext>
            </a:extLst>
          </p:cNvPr>
          <p:cNvCxnSpPr>
            <a:cxnSpLocks/>
            <a:stCxn id="94" idx="2"/>
            <a:endCxn id="93" idx="6"/>
          </p:cNvCxnSpPr>
          <p:nvPr/>
        </p:nvCxnSpPr>
        <p:spPr>
          <a:xfrm flipH="1" flipV="1">
            <a:off x="3222406" y="3520953"/>
            <a:ext cx="165756" cy="1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691FBCB-D508-B94D-A15B-8AA73E8C935D}"/>
              </a:ext>
            </a:extLst>
          </p:cNvPr>
          <p:cNvCxnSpPr>
            <a:cxnSpLocks/>
            <a:stCxn id="93" idx="2"/>
            <a:endCxn id="86" idx="6"/>
          </p:cNvCxnSpPr>
          <p:nvPr/>
        </p:nvCxnSpPr>
        <p:spPr>
          <a:xfrm flipH="1">
            <a:off x="2782246" y="3520953"/>
            <a:ext cx="147772" cy="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AD08382-EF4F-E74B-AFA2-B41B1EE907E4}"/>
              </a:ext>
            </a:extLst>
          </p:cNvPr>
          <p:cNvSpPr/>
          <p:nvPr/>
        </p:nvSpPr>
        <p:spPr>
          <a:xfrm>
            <a:off x="2089956" y="967350"/>
            <a:ext cx="1978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err="1">
                <a:latin typeface="Raleway" pitchFamily="2" charset="77"/>
              </a:rPr>
              <a:t>Relaxing</a:t>
            </a:r>
            <a:r>
              <a:rPr lang="es-ES" sz="1400" dirty="0">
                <a:latin typeface="Raleway" pitchFamily="2" charset="77"/>
              </a:rPr>
              <a:t> </a:t>
            </a:r>
            <a:r>
              <a:rPr lang="es-ES" sz="1400" dirty="0" err="1">
                <a:latin typeface="Raleway" pitchFamily="2" charset="77"/>
              </a:rPr>
              <a:t>Synchronzation</a:t>
            </a:r>
            <a:endParaRPr lang="en-ES" dirty="0">
              <a:latin typeface="Raleway" pitchFamily="2" charset="77"/>
            </a:endParaRPr>
          </a:p>
        </p:txBody>
      </p:sp>
      <p:sp>
        <p:nvSpPr>
          <p:cNvPr id="111" name="Right Brace 110">
            <a:extLst>
              <a:ext uri="{FF2B5EF4-FFF2-40B4-BE49-F238E27FC236}">
                <a16:creationId xmlns:a16="http://schemas.microsoft.com/office/drawing/2014/main" id="{2162F89F-1048-0F45-B49F-826E68EACC07}"/>
              </a:ext>
            </a:extLst>
          </p:cNvPr>
          <p:cNvSpPr/>
          <p:nvPr/>
        </p:nvSpPr>
        <p:spPr>
          <a:xfrm rot="10800000">
            <a:off x="2337156" y="1814913"/>
            <a:ext cx="99598" cy="23689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509B592-AA4C-DB47-8679-F9772D490CF3}"/>
              </a:ext>
            </a:extLst>
          </p:cNvPr>
          <p:cNvSpPr txBox="1"/>
          <p:nvPr/>
        </p:nvSpPr>
        <p:spPr>
          <a:xfrm>
            <a:off x="771965" y="2143982"/>
            <a:ext cx="1535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S" sz="1100" b="1" dirty="0">
                <a:latin typeface="Raleway" pitchFamily="2" charset="77"/>
              </a:rPr>
              <a:t>lower communication synchronization costs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96883E1-8BDC-CE40-B4F8-AB90BDB2BC6B}"/>
              </a:ext>
            </a:extLst>
          </p:cNvPr>
          <p:cNvSpPr txBox="1"/>
          <p:nvPr/>
        </p:nvSpPr>
        <p:spPr>
          <a:xfrm>
            <a:off x="1876892" y="4452911"/>
            <a:ext cx="2404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50" b="1" dirty="0">
                <a:latin typeface="Raleway" pitchFamily="2" charset="77"/>
              </a:rPr>
              <a:t>Higher degree of parallelism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6C58BC7-8C3C-9944-A808-D79FFE744C08}"/>
              </a:ext>
            </a:extLst>
          </p:cNvPr>
          <p:cNvCxnSpPr>
            <a:cxnSpLocks/>
          </p:cNvCxnSpPr>
          <p:nvPr/>
        </p:nvCxnSpPr>
        <p:spPr>
          <a:xfrm>
            <a:off x="856386" y="3236260"/>
            <a:ext cx="5829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0FA0110-4E34-BC48-B2E4-2A467D3865FA}"/>
              </a:ext>
            </a:extLst>
          </p:cNvPr>
          <p:cNvSpPr/>
          <p:nvPr/>
        </p:nvSpPr>
        <p:spPr>
          <a:xfrm>
            <a:off x="152732" y="3244353"/>
            <a:ext cx="19784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i="1" dirty="0">
                <a:latin typeface="Raleway" pitchFamily="2" charset="77"/>
              </a:rPr>
              <a:t>Master </a:t>
            </a:r>
            <a:r>
              <a:rPr lang="es-ES" sz="1100" i="1" dirty="0" err="1">
                <a:latin typeface="Raleway" pitchFamily="2" charset="77"/>
              </a:rPr>
              <a:t>nodes</a:t>
            </a:r>
            <a:r>
              <a:rPr lang="es-ES" sz="1100" i="1" dirty="0">
                <a:latin typeface="Raleway" pitchFamily="2" charset="77"/>
              </a:rPr>
              <a:t> are </a:t>
            </a:r>
            <a:r>
              <a:rPr lang="es-ES" sz="1100" i="1" dirty="0" err="1">
                <a:latin typeface="Raleway" pitchFamily="2" charset="77"/>
              </a:rPr>
              <a:t>executed</a:t>
            </a:r>
            <a:r>
              <a:rPr lang="es-ES" sz="1100" i="1" dirty="0">
                <a:latin typeface="Raleway" pitchFamily="2" charset="77"/>
              </a:rPr>
              <a:t> </a:t>
            </a:r>
            <a:r>
              <a:rPr lang="es-ES" sz="1100" i="1" dirty="0" err="1">
                <a:latin typeface="Raleway" pitchFamily="2" charset="77"/>
              </a:rPr>
              <a:t>sequentially</a:t>
            </a:r>
            <a:r>
              <a:rPr lang="es-ES" sz="1100" i="1" dirty="0">
                <a:latin typeface="Raleway" pitchFamily="2" charset="77"/>
              </a:rPr>
              <a:t> </a:t>
            </a:r>
            <a:r>
              <a:rPr lang="es-ES" sz="1100" i="1" dirty="0" err="1">
                <a:latin typeface="Raleway" pitchFamily="2" charset="77"/>
              </a:rPr>
              <a:t>with</a:t>
            </a:r>
            <a:r>
              <a:rPr lang="es-ES" sz="1100" i="1" dirty="0">
                <a:latin typeface="Raleway" pitchFamily="2" charset="77"/>
              </a:rPr>
              <a:t> </a:t>
            </a:r>
            <a:r>
              <a:rPr lang="es-ES" sz="1100" i="1" dirty="0" err="1">
                <a:latin typeface="Raleway" pitchFamily="2" charset="77"/>
              </a:rPr>
              <a:t>an</a:t>
            </a:r>
            <a:r>
              <a:rPr lang="es-ES" sz="1100" i="1" dirty="0">
                <a:latin typeface="Raleway" pitchFamily="2" charset="77"/>
              </a:rPr>
              <a:t> </a:t>
            </a:r>
            <a:r>
              <a:rPr lang="es-ES" sz="1100" i="1" dirty="0" err="1">
                <a:latin typeface="Raleway" pitchFamily="2" charset="77"/>
              </a:rPr>
              <a:t>order</a:t>
            </a:r>
            <a:r>
              <a:rPr lang="es-ES" sz="1100" i="1" dirty="0">
                <a:latin typeface="Raleway" pitchFamily="2" charset="77"/>
              </a:rPr>
              <a:t> </a:t>
            </a:r>
            <a:r>
              <a:rPr lang="es-ES" sz="1100" i="1" dirty="0" err="1">
                <a:latin typeface="Raleway" pitchFamily="2" charset="77"/>
              </a:rPr>
              <a:t>not</a:t>
            </a:r>
            <a:r>
              <a:rPr lang="es-ES" sz="1100" i="1" dirty="0">
                <a:latin typeface="Raleway" pitchFamily="2" charset="77"/>
              </a:rPr>
              <a:t> </a:t>
            </a:r>
            <a:r>
              <a:rPr lang="es-ES" sz="1100" i="1" dirty="0" err="1">
                <a:latin typeface="Raleway" pitchFamily="2" charset="77"/>
              </a:rPr>
              <a:t>determined</a:t>
            </a:r>
            <a:r>
              <a:rPr lang="es-ES" sz="1100" i="1" dirty="0">
                <a:latin typeface="Raleway" pitchFamily="2" charset="77"/>
              </a:rPr>
              <a:t> </a:t>
            </a:r>
            <a:r>
              <a:rPr lang="es-ES" sz="1100" i="1" dirty="0" err="1">
                <a:latin typeface="Raleway" pitchFamily="2" charset="77"/>
              </a:rPr>
              <a:t>by</a:t>
            </a:r>
            <a:r>
              <a:rPr lang="es-ES" sz="1100" i="1" dirty="0">
                <a:latin typeface="Raleway" pitchFamily="2" charset="77"/>
              </a:rPr>
              <a:t> </a:t>
            </a:r>
            <a:r>
              <a:rPr lang="es-ES" sz="1100" i="1" dirty="0" err="1">
                <a:latin typeface="Raleway" pitchFamily="2" charset="77"/>
              </a:rPr>
              <a:t>the</a:t>
            </a:r>
            <a:r>
              <a:rPr lang="es-ES" sz="1100" i="1" dirty="0">
                <a:latin typeface="Raleway" pitchFamily="2" charset="77"/>
              </a:rPr>
              <a:t> </a:t>
            </a:r>
            <a:r>
              <a:rPr lang="es-ES" sz="1100" i="1" dirty="0" err="1">
                <a:latin typeface="Raleway" pitchFamily="2" charset="77"/>
              </a:rPr>
              <a:t>dependency</a:t>
            </a:r>
            <a:endParaRPr lang="en-ES" sz="1100" i="1" dirty="0"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33810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1263B3-55B5-1348-BCF1-BF10CF576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The impact of D</a:t>
            </a:r>
            <a:r>
              <a:rPr lang="en-GB" dirty="0"/>
              <a:t>a</a:t>
            </a:r>
            <a:r>
              <a:rPr lang="en-ES" dirty="0"/>
              <a:t>ta Shuffling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5399A-1DB8-4D4F-8733-9AD0C6617D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ES" dirty="0"/>
              <a:t>Data Parallelism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46C52-760F-064F-AF78-596250E39F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ES" dirty="0"/>
              <a:t>At every model update (batch), a data-set shuffling operation is needed</a:t>
            </a:r>
          </a:p>
          <a:p>
            <a:r>
              <a:rPr lang="en-ES" dirty="0"/>
              <a:t>When the data-set is distributed, </a:t>
            </a:r>
            <a:r>
              <a:rPr lang="en-ES" b="1" dirty="0"/>
              <a:t>shuffling operations may impact on the parallel performance</a:t>
            </a:r>
            <a:r>
              <a:rPr lang="en-ES" dirty="0"/>
              <a:t> of trainning operation due to synchronization and communication costs</a:t>
            </a:r>
          </a:p>
          <a:p>
            <a:r>
              <a:rPr lang="en-ES" dirty="0"/>
              <a:t>Three shuffling strategies are defined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ES" b="1" dirty="0"/>
              <a:t>Global. </a:t>
            </a:r>
            <a:r>
              <a:rPr lang="en-ES" dirty="0"/>
              <a:t>The complete data-set is shuffled across multiple computing nodes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ES" b="1" dirty="0"/>
              <a:t>Selective. </a:t>
            </a:r>
            <a:r>
              <a:rPr lang="en-ES" dirty="0"/>
              <a:t>A subset of the data-set stored across multiple computing nodes is shuffled (based on the global data-set)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ES" b="1" dirty="0"/>
              <a:t>Local.</a:t>
            </a:r>
            <a:r>
              <a:rPr lang="en-ES" dirty="0"/>
              <a:t> Shuffle operation only occurs within computing nodes</a:t>
            </a:r>
          </a:p>
          <a:p>
            <a:r>
              <a:rPr lang="en-ES" dirty="0"/>
              <a:t>Each shuffling strategy fits better with a data parallelism approach</a:t>
            </a:r>
          </a:p>
          <a:p>
            <a:pPr lvl="1"/>
            <a:r>
              <a:rPr lang="en-ES" i="1" dirty="0"/>
              <a:t>Global</a:t>
            </a:r>
            <a:r>
              <a:rPr lang="en-ES" dirty="0"/>
              <a:t> shuffling </a:t>
            </a:r>
            <a:r>
              <a:rPr lang="en-ES" dirty="0">
                <a:sym typeface="Wingdings" pitchFamily="2" charset="2"/>
              </a:rPr>
              <a:t>is applied to </a:t>
            </a:r>
            <a:r>
              <a:rPr lang="en-ES" i="1" dirty="0">
                <a:sym typeface="Wingdings" pitchFamily="2" charset="2"/>
              </a:rPr>
              <a:t>s</a:t>
            </a:r>
            <a:r>
              <a:rPr lang="en-ES" i="1" dirty="0"/>
              <a:t>ynchronous parameter averaging</a:t>
            </a:r>
          </a:p>
          <a:p>
            <a:pPr lvl="1"/>
            <a:r>
              <a:rPr lang="en-ES" i="1" dirty="0"/>
              <a:t>Selective</a:t>
            </a:r>
            <a:r>
              <a:rPr lang="en-ES" dirty="0"/>
              <a:t> shuffling </a:t>
            </a:r>
            <a:r>
              <a:rPr lang="en-ES" dirty="0">
                <a:sym typeface="Wingdings" pitchFamily="2" charset="2"/>
              </a:rPr>
              <a:t>is applied to </a:t>
            </a:r>
            <a:r>
              <a:rPr lang="en-ES" i="1" dirty="0">
                <a:sym typeface="Wingdings" pitchFamily="2" charset="2"/>
              </a:rPr>
              <a:t>relaxing synchronization</a:t>
            </a:r>
          </a:p>
          <a:p>
            <a:pPr lvl="1"/>
            <a:r>
              <a:rPr lang="en-ES" i="1" dirty="0">
                <a:sym typeface="Wingdings" pitchFamily="2" charset="2"/>
              </a:rPr>
              <a:t>Local</a:t>
            </a:r>
            <a:r>
              <a:rPr lang="en-ES" dirty="0">
                <a:sym typeface="Wingdings" pitchFamily="2" charset="2"/>
              </a:rPr>
              <a:t> is applied is applied to </a:t>
            </a:r>
            <a:r>
              <a:rPr lang="en-ES" i="1" dirty="0">
                <a:sym typeface="Wingdings" pitchFamily="2" charset="2"/>
              </a:rPr>
              <a:t>removing synchronization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433766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4A1F54-5483-5B45-BCBD-27C5C0C7C1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Global Data-Set </a:t>
            </a:r>
            <a:r>
              <a:rPr lang="en-ES" dirty="0"/>
              <a:t>Shuffling</a:t>
            </a:r>
          </a:p>
          <a:p>
            <a:endParaRPr lang="en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90ACC-50A2-C746-BFF0-8AAAE35F45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525" y="954137"/>
            <a:ext cx="4973924" cy="3734464"/>
          </a:xfrm>
        </p:spPr>
        <p:txBody>
          <a:bodyPr/>
          <a:lstStyle/>
          <a:p>
            <a:r>
              <a:rPr lang="es-ES" dirty="0" err="1">
                <a:latin typeface="Raleway" pitchFamily="2" charset="77"/>
              </a:rPr>
              <a:t>Synchronous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parameter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averaging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initiate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the</a:t>
            </a:r>
            <a:r>
              <a:rPr lang="es-ES" dirty="0">
                <a:latin typeface="Raleway" pitchFamily="2" charset="77"/>
              </a:rPr>
              <a:t> training of a new </a:t>
            </a:r>
            <a:r>
              <a:rPr lang="es-ES" dirty="0" err="1">
                <a:latin typeface="Raleway" pitchFamily="2" charset="77"/>
              </a:rPr>
              <a:t>epoch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synchronously</a:t>
            </a:r>
            <a:endParaRPr lang="es-ES" dirty="0">
              <a:latin typeface="Raleway" pitchFamily="2" charset="77"/>
            </a:endParaRPr>
          </a:p>
          <a:p>
            <a:r>
              <a:rPr lang="es-ES" dirty="0">
                <a:latin typeface="Raleway" pitchFamily="2" charset="77"/>
              </a:rPr>
              <a:t>Global </a:t>
            </a:r>
            <a:r>
              <a:rPr lang="es-ES" dirty="0" err="1">
                <a:latin typeface="Raleway" pitchFamily="2" charset="77"/>
              </a:rPr>
              <a:t>shuffling</a:t>
            </a:r>
            <a:r>
              <a:rPr lang="es-ES" dirty="0">
                <a:latin typeface="Raleway" pitchFamily="2" charset="77"/>
              </a:rPr>
              <a:t> can be </a:t>
            </a:r>
            <a:r>
              <a:rPr lang="es-ES" dirty="0" err="1">
                <a:latin typeface="Raleway" pitchFamily="2" charset="77"/>
              </a:rPr>
              <a:t>safely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applied</a:t>
            </a:r>
            <a:r>
              <a:rPr lang="es-ES" dirty="0">
                <a:latin typeface="Raleway" pitchFamily="2" charset="77"/>
              </a:rPr>
              <a:t> at </a:t>
            </a:r>
            <a:r>
              <a:rPr lang="es-ES" dirty="0" err="1">
                <a:latin typeface="Raleway" pitchFamily="2" charset="77"/>
              </a:rPr>
              <a:t>every</a:t>
            </a:r>
            <a:r>
              <a:rPr lang="es-ES" dirty="0">
                <a:latin typeface="Raleway" pitchFamily="2" charset="77"/>
              </a:rPr>
              <a:t> new </a:t>
            </a:r>
            <a:r>
              <a:rPr lang="es-ES" dirty="0" err="1">
                <a:latin typeface="Raleway" pitchFamily="2" charset="77"/>
              </a:rPr>
              <a:t>epoch</a:t>
            </a:r>
            <a:endParaRPr lang="es-ES" dirty="0">
              <a:latin typeface="Raleway" pitchFamily="2" charset="77"/>
            </a:endParaRPr>
          </a:p>
          <a:p>
            <a:pPr lvl="1"/>
            <a:r>
              <a:rPr lang="es-ES" dirty="0" err="1">
                <a:latin typeface="Raleway" pitchFamily="2" charset="77"/>
              </a:rPr>
              <a:t>All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workers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receive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from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the</a:t>
            </a:r>
            <a:r>
              <a:rPr lang="es-ES" dirty="0">
                <a:latin typeface="Raleway" pitchFamily="2" charset="77"/>
              </a:rPr>
              <a:t> master a new data-set </a:t>
            </a:r>
            <a:r>
              <a:rPr lang="es-ES" dirty="0" err="1">
                <a:latin typeface="Raleway" pitchFamily="2" charset="77"/>
              </a:rPr>
              <a:t>chunck</a:t>
            </a:r>
            <a:r>
              <a:rPr lang="es-ES" dirty="0">
                <a:latin typeface="Raleway" pitchFamily="2" charset="77"/>
              </a:rPr>
              <a:t> to be </a:t>
            </a:r>
            <a:r>
              <a:rPr lang="es-ES" dirty="0" err="1">
                <a:latin typeface="Raleway" pitchFamily="2" charset="77"/>
              </a:rPr>
              <a:t>processed</a:t>
            </a:r>
            <a:endParaRPr lang="es-ES" dirty="0">
              <a:latin typeface="Raleway" pitchFamily="2" charset="77"/>
            </a:endParaRPr>
          </a:p>
          <a:p>
            <a:pPr lvl="1"/>
            <a:r>
              <a:rPr lang="es-ES" dirty="0" err="1">
                <a:latin typeface="Raleway" pitchFamily="2" charset="77"/>
              </a:rPr>
              <a:t>The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communication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overhead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is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increased</a:t>
            </a:r>
            <a:endParaRPr lang="en-E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30A0B1D-CBEF-C546-95BA-A779CAE8CC6A}"/>
              </a:ext>
            </a:extLst>
          </p:cNvPr>
          <p:cNvSpPr/>
          <p:nvPr/>
        </p:nvSpPr>
        <p:spPr>
          <a:xfrm>
            <a:off x="6983846" y="188801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820A7A4-54E1-4E4F-A2A0-29BC641AE370}"/>
              </a:ext>
            </a:extLst>
          </p:cNvPr>
          <p:cNvSpPr/>
          <p:nvPr/>
        </p:nvSpPr>
        <p:spPr>
          <a:xfrm>
            <a:off x="7373949" y="1890609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77A9AB-FE51-9A47-B50B-A2180E36939B}"/>
              </a:ext>
            </a:extLst>
          </p:cNvPr>
          <p:cNvSpPr/>
          <p:nvPr/>
        </p:nvSpPr>
        <p:spPr>
          <a:xfrm>
            <a:off x="7785047" y="1881045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BA3891-EBF4-4C46-BE71-6012047DBC0B}"/>
              </a:ext>
            </a:extLst>
          </p:cNvPr>
          <p:cNvSpPr/>
          <p:nvPr/>
        </p:nvSpPr>
        <p:spPr>
          <a:xfrm>
            <a:off x="7369671" y="2400759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82596B-98BD-6A44-B033-73067C94D991}"/>
              </a:ext>
            </a:extLst>
          </p:cNvPr>
          <p:cNvSpPr/>
          <p:nvPr/>
        </p:nvSpPr>
        <p:spPr>
          <a:xfrm>
            <a:off x="6963209" y="2927935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F83C9B-EFAC-2B48-9E01-268688FAAF88}"/>
              </a:ext>
            </a:extLst>
          </p:cNvPr>
          <p:cNvSpPr/>
          <p:nvPr/>
        </p:nvSpPr>
        <p:spPr>
          <a:xfrm>
            <a:off x="7364498" y="2927935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6B20336-B7EF-2E41-A4B9-78A9DC68166D}"/>
              </a:ext>
            </a:extLst>
          </p:cNvPr>
          <p:cNvSpPr/>
          <p:nvPr/>
        </p:nvSpPr>
        <p:spPr>
          <a:xfrm>
            <a:off x="7785047" y="2927935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949D606-A615-7545-AD9B-1890BAD33033}"/>
              </a:ext>
            </a:extLst>
          </p:cNvPr>
          <p:cNvCxnSpPr>
            <a:cxnSpLocks/>
            <a:stCxn id="59" idx="4"/>
            <a:endCxn id="62" idx="0"/>
          </p:cNvCxnSpPr>
          <p:nvPr/>
        </p:nvCxnSpPr>
        <p:spPr>
          <a:xfrm>
            <a:off x="7130040" y="2180406"/>
            <a:ext cx="385825" cy="22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0D952FB-7FAB-7B4E-973F-AF3CEDAFCD21}"/>
              </a:ext>
            </a:extLst>
          </p:cNvPr>
          <p:cNvCxnSpPr>
            <a:cxnSpLocks/>
            <a:stCxn id="60" idx="4"/>
            <a:endCxn id="62" idx="0"/>
          </p:cNvCxnSpPr>
          <p:nvPr/>
        </p:nvCxnSpPr>
        <p:spPr>
          <a:xfrm flipH="1">
            <a:off x="7515865" y="2182997"/>
            <a:ext cx="4278" cy="21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F9E32BD-9AD2-A241-BBE4-199B6BF77D4E}"/>
              </a:ext>
            </a:extLst>
          </p:cNvPr>
          <p:cNvCxnSpPr>
            <a:cxnSpLocks/>
            <a:stCxn id="61" idx="4"/>
            <a:endCxn id="62" idx="0"/>
          </p:cNvCxnSpPr>
          <p:nvPr/>
        </p:nvCxnSpPr>
        <p:spPr>
          <a:xfrm flipH="1">
            <a:off x="7515865" y="2173433"/>
            <a:ext cx="415376" cy="22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F7135E4-F86C-0541-BF4A-E06F9039EFDE}"/>
              </a:ext>
            </a:extLst>
          </p:cNvPr>
          <p:cNvCxnSpPr>
            <a:cxnSpLocks/>
            <a:stCxn id="62" idx="4"/>
            <a:endCxn id="63" idx="0"/>
          </p:cNvCxnSpPr>
          <p:nvPr/>
        </p:nvCxnSpPr>
        <p:spPr>
          <a:xfrm flipH="1">
            <a:off x="7109403" y="2693147"/>
            <a:ext cx="406462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0C19AC2-EC22-5649-8F87-1312E886E73C}"/>
              </a:ext>
            </a:extLst>
          </p:cNvPr>
          <p:cNvCxnSpPr>
            <a:cxnSpLocks/>
            <a:stCxn id="62" idx="4"/>
            <a:endCxn id="64" idx="0"/>
          </p:cNvCxnSpPr>
          <p:nvPr/>
        </p:nvCxnSpPr>
        <p:spPr>
          <a:xfrm flipH="1">
            <a:off x="7510692" y="2693147"/>
            <a:ext cx="5173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CF16171-C925-7342-9820-7138A3D23F0B}"/>
              </a:ext>
            </a:extLst>
          </p:cNvPr>
          <p:cNvCxnSpPr>
            <a:cxnSpLocks/>
            <a:stCxn id="62" idx="4"/>
            <a:endCxn id="65" idx="0"/>
          </p:cNvCxnSpPr>
          <p:nvPr/>
        </p:nvCxnSpPr>
        <p:spPr>
          <a:xfrm>
            <a:off x="7515865" y="2693147"/>
            <a:ext cx="415376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n 71">
            <a:extLst>
              <a:ext uri="{FF2B5EF4-FFF2-40B4-BE49-F238E27FC236}">
                <a16:creationId xmlns:a16="http://schemas.microsoft.com/office/drawing/2014/main" id="{30FF6446-C3FA-6048-882C-13D7ED49A1BB}"/>
              </a:ext>
            </a:extLst>
          </p:cNvPr>
          <p:cNvSpPr/>
          <p:nvPr/>
        </p:nvSpPr>
        <p:spPr>
          <a:xfrm>
            <a:off x="6930581" y="1667196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73" name="Can 72">
            <a:extLst>
              <a:ext uri="{FF2B5EF4-FFF2-40B4-BE49-F238E27FC236}">
                <a16:creationId xmlns:a16="http://schemas.microsoft.com/office/drawing/2014/main" id="{88923283-67DC-304A-8679-CE5F2CD9A38A}"/>
              </a:ext>
            </a:extLst>
          </p:cNvPr>
          <p:cNvSpPr/>
          <p:nvPr/>
        </p:nvSpPr>
        <p:spPr>
          <a:xfrm>
            <a:off x="7131888" y="166066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75" name="Can 74">
            <a:extLst>
              <a:ext uri="{FF2B5EF4-FFF2-40B4-BE49-F238E27FC236}">
                <a16:creationId xmlns:a16="http://schemas.microsoft.com/office/drawing/2014/main" id="{3A1983F9-86B0-D24C-B638-51AA52B5F4BF}"/>
              </a:ext>
            </a:extLst>
          </p:cNvPr>
          <p:cNvSpPr/>
          <p:nvPr/>
        </p:nvSpPr>
        <p:spPr>
          <a:xfrm>
            <a:off x="7360522" y="166246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76" name="Can 75">
            <a:extLst>
              <a:ext uri="{FF2B5EF4-FFF2-40B4-BE49-F238E27FC236}">
                <a16:creationId xmlns:a16="http://schemas.microsoft.com/office/drawing/2014/main" id="{E68CC834-2EE2-3B4B-986F-119BDAEFF606}"/>
              </a:ext>
            </a:extLst>
          </p:cNvPr>
          <p:cNvSpPr/>
          <p:nvPr/>
        </p:nvSpPr>
        <p:spPr>
          <a:xfrm>
            <a:off x="7564792" y="166925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77" name="Can 76">
            <a:extLst>
              <a:ext uri="{FF2B5EF4-FFF2-40B4-BE49-F238E27FC236}">
                <a16:creationId xmlns:a16="http://schemas.microsoft.com/office/drawing/2014/main" id="{D2EF17A4-01C8-CB4F-853E-7BE2BE8D42E7}"/>
              </a:ext>
            </a:extLst>
          </p:cNvPr>
          <p:cNvSpPr/>
          <p:nvPr/>
        </p:nvSpPr>
        <p:spPr>
          <a:xfrm>
            <a:off x="7803269" y="1663354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78" name="Can 77">
            <a:extLst>
              <a:ext uri="{FF2B5EF4-FFF2-40B4-BE49-F238E27FC236}">
                <a16:creationId xmlns:a16="http://schemas.microsoft.com/office/drawing/2014/main" id="{6B53CF8F-5257-3240-93E8-D378A38E7AD4}"/>
              </a:ext>
            </a:extLst>
          </p:cNvPr>
          <p:cNvSpPr/>
          <p:nvPr/>
        </p:nvSpPr>
        <p:spPr>
          <a:xfrm>
            <a:off x="8007293" y="1662662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D6776DE-389E-0440-8816-0318F587CA9F}"/>
              </a:ext>
            </a:extLst>
          </p:cNvPr>
          <p:cNvSpPr/>
          <p:nvPr/>
        </p:nvSpPr>
        <p:spPr>
          <a:xfrm>
            <a:off x="7368054" y="3472926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77787F8-75D8-3049-8BBB-A5E81EA1EF06}"/>
              </a:ext>
            </a:extLst>
          </p:cNvPr>
          <p:cNvCxnSpPr>
            <a:stCxn id="63" idx="4"/>
            <a:endCxn id="79" idx="0"/>
          </p:cNvCxnSpPr>
          <p:nvPr/>
        </p:nvCxnSpPr>
        <p:spPr>
          <a:xfrm>
            <a:off x="7109403" y="3220323"/>
            <a:ext cx="404845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2D5A3A0-CEC2-AE4E-94B9-363B13BB748D}"/>
              </a:ext>
            </a:extLst>
          </p:cNvPr>
          <p:cNvCxnSpPr>
            <a:stCxn id="65" idx="4"/>
            <a:endCxn id="79" idx="0"/>
          </p:cNvCxnSpPr>
          <p:nvPr/>
        </p:nvCxnSpPr>
        <p:spPr>
          <a:xfrm flipH="1">
            <a:off x="7514248" y="3220323"/>
            <a:ext cx="416993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9157D2F-B65D-FB41-A0FB-667781EE38D4}"/>
              </a:ext>
            </a:extLst>
          </p:cNvPr>
          <p:cNvCxnSpPr>
            <a:stCxn id="64" idx="4"/>
            <a:endCxn id="79" idx="0"/>
          </p:cNvCxnSpPr>
          <p:nvPr/>
        </p:nvCxnSpPr>
        <p:spPr>
          <a:xfrm>
            <a:off x="7510692" y="3220323"/>
            <a:ext cx="3556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C72461FD-AB62-E242-BA7D-DE18D71096E7}"/>
              </a:ext>
            </a:extLst>
          </p:cNvPr>
          <p:cNvSpPr/>
          <p:nvPr/>
        </p:nvSpPr>
        <p:spPr>
          <a:xfrm>
            <a:off x="6963209" y="3994137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FB3346F-401D-7346-BAC6-9327E33B9656}"/>
              </a:ext>
            </a:extLst>
          </p:cNvPr>
          <p:cNvSpPr/>
          <p:nvPr/>
        </p:nvSpPr>
        <p:spPr>
          <a:xfrm>
            <a:off x="7364498" y="3994137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29B772A-2989-5943-BC9B-FCEC227E8BF9}"/>
              </a:ext>
            </a:extLst>
          </p:cNvPr>
          <p:cNvSpPr/>
          <p:nvPr/>
        </p:nvSpPr>
        <p:spPr>
          <a:xfrm>
            <a:off x="7785047" y="3994137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EE3B00B-3106-9D45-8212-9E756BACFC4C}"/>
              </a:ext>
            </a:extLst>
          </p:cNvPr>
          <p:cNvCxnSpPr>
            <a:cxnSpLocks/>
            <a:endCxn id="83" idx="0"/>
          </p:cNvCxnSpPr>
          <p:nvPr/>
        </p:nvCxnSpPr>
        <p:spPr>
          <a:xfrm flipH="1">
            <a:off x="7109403" y="3759349"/>
            <a:ext cx="406462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018AC09-0E8A-8B45-82DF-BC11E1C5715A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7510692" y="3759349"/>
            <a:ext cx="5173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93CD604-C6A5-9C41-9354-0DFC8B1B449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7515865" y="3759349"/>
            <a:ext cx="415376" cy="23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n 94">
            <a:extLst>
              <a:ext uri="{FF2B5EF4-FFF2-40B4-BE49-F238E27FC236}">
                <a16:creationId xmlns:a16="http://schemas.microsoft.com/office/drawing/2014/main" id="{9EE55907-132A-1641-8A16-1E9421A9839E}"/>
              </a:ext>
            </a:extLst>
          </p:cNvPr>
          <p:cNvSpPr/>
          <p:nvPr/>
        </p:nvSpPr>
        <p:spPr>
          <a:xfrm>
            <a:off x="6211296" y="1587255"/>
            <a:ext cx="302998" cy="319762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14" name="Can 113">
            <a:extLst>
              <a:ext uri="{FF2B5EF4-FFF2-40B4-BE49-F238E27FC236}">
                <a16:creationId xmlns:a16="http://schemas.microsoft.com/office/drawing/2014/main" id="{8D1FA651-623B-C447-9E85-80D6FF95563D}"/>
              </a:ext>
            </a:extLst>
          </p:cNvPr>
          <p:cNvSpPr/>
          <p:nvPr/>
        </p:nvSpPr>
        <p:spPr>
          <a:xfrm>
            <a:off x="6907054" y="273597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15" name="Can 114">
            <a:extLst>
              <a:ext uri="{FF2B5EF4-FFF2-40B4-BE49-F238E27FC236}">
                <a16:creationId xmlns:a16="http://schemas.microsoft.com/office/drawing/2014/main" id="{B1B9B391-ED18-0C49-A2DE-AB853748B86E}"/>
              </a:ext>
            </a:extLst>
          </p:cNvPr>
          <p:cNvSpPr/>
          <p:nvPr/>
        </p:nvSpPr>
        <p:spPr>
          <a:xfrm>
            <a:off x="7108361" y="2729434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16" name="Can 115">
            <a:extLst>
              <a:ext uri="{FF2B5EF4-FFF2-40B4-BE49-F238E27FC236}">
                <a16:creationId xmlns:a16="http://schemas.microsoft.com/office/drawing/2014/main" id="{8AE3FCDB-AAA2-DE4E-A75D-A7B803E62AAA}"/>
              </a:ext>
            </a:extLst>
          </p:cNvPr>
          <p:cNvSpPr/>
          <p:nvPr/>
        </p:nvSpPr>
        <p:spPr>
          <a:xfrm>
            <a:off x="7336995" y="2731239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17" name="Can 116">
            <a:extLst>
              <a:ext uri="{FF2B5EF4-FFF2-40B4-BE49-F238E27FC236}">
                <a16:creationId xmlns:a16="http://schemas.microsoft.com/office/drawing/2014/main" id="{52F28FB8-F660-0F41-86D9-174E3E746431}"/>
              </a:ext>
            </a:extLst>
          </p:cNvPr>
          <p:cNvSpPr/>
          <p:nvPr/>
        </p:nvSpPr>
        <p:spPr>
          <a:xfrm>
            <a:off x="7541265" y="2738031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18" name="Can 117">
            <a:extLst>
              <a:ext uri="{FF2B5EF4-FFF2-40B4-BE49-F238E27FC236}">
                <a16:creationId xmlns:a16="http://schemas.microsoft.com/office/drawing/2014/main" id="{3FD7538A-6B18-184F-BB57-34A247535B9E}"/>
              </a:ext>
            </a:extLst>
          </p:cNvPr>
          <p:cNvSpPr/>
          <p:nvPr/>
        </p:nvSpPr>
        <p:spPr>
          <a:xfrm>
            <a:off x="7779742" y="2732128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19" name="Can 118">
            <a:extLst>
              <a:ext uri="{FF2B5EF4-FFF2-40B4-BE49-F238E27FC236}">
                <a16:creationId xmlns:a16="http://schemas.microsoft.com/office/drawing/2014/main" id="{8EBF721C-1530-7E44-AD0F-D814B863FC72}"/>
              </a:ext>
            </a:extLst>
          </p:cNvPr>
          <p:cNvSpPr/>
          <p:nvPr/>
        </p:nvSpPr>
        <p:spPr>
          <a:xfrm>
            <a:off x="7983766" y="2731436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31" name="Can 130">
            <a:extLst>
              <a:ext uri="{FF2B5EF4-FFF2-40B4-BE49-F238E27FC236}">
                <a16:creationId xmlns:a16="http://schemas.microsoft.com/office/drawing/2014/main" id="{170C9013-1062-5545-B175-AEF4E3DAE4BF}"/>
              </a:ext>
            </a:extLst>
          </p:cNvPr>
          <p:cNvSpPr/>
          <p:nvPr/>
        </p:nvSpPr>
        <p:spPr>
          <a:xfrm>
            <a:off x="6909296" y="3814456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32" name="Can 131">
            <a:extLst>
              <a:ext uri="{FF2B5EF4-FFF2-40B4-BE49-F238E27FC236}">
                <a16:creationId xmlns:a16="http://schemas.microsoft.com/office/drawing/2014/main" id="{5270CDB1-D9A5-E144-8A5E-2F345148B11C}"/>
              </a:ext>
            </a:extLst>
          </p:cNvPr>
          <p:cNvSpPr/>
          <p:nvPr/>
        </p:nvSpPr>
        <p:spPr>
          <a:xfrm>
            <a:off x="7110603" y="380792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33" name="Can 132">
            <a:extLst>
              <a:ext uri="{FF2B5EF4-FFF2-40B4-BE49-F238E27FC236}">
                <a16:creationId xmlns:a16="http://schemas.microsoft.com/office/drawing/2014/main" id="{EC8600C4-4AE5-DC47-AA26-065D20EC3DE8}"/>
              </a:ext>
            </a:extLst>
          </p:cNvPr>
          <p:cNvSpPr/>
          <p:nvPr/>
        </p:nvSpPr>
        <p:spPr>
          <a:xfrm>
            <a:off x="7339237" y="380972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34" name="Can 133">
            <a:extLst>
              <a:ext uri="{FF2B5EF4-FFF2-40B4-BE49-F238E27FC236}">
                <a16:creationId xmlns:a16="http://schemas.microsoft.com/office/drawing/2014/main" id="{B0BC9640-E133-A24E-947C-6FD77C709043}"/>
              </a:ext>
            </a:extLst>
          </p:cNvPr>
          <p:cNvSpPr/>
          <p:nvPr/>
        </p:nvSpPr>
        <p:spPr>
          <a:xfrm>
            <a:off x="7543507" y="381651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35" name="Can 134">
            <a:extLst>
              <a:ext uri="{FF2B5EF4-FFF2-40B4-BE49-F238E27FC236}">
                <a16:creationId xmlns:a16="http://schemas.microsoft.com/office/drawing/2014/main" id="{CD4C5F42-84CE-9A4D-8034-F595725F2C98}"/>
              </a:ext>
            </a:extLst>
          </p:cNvPr>
          <p:cNvSpPr/>
          <p:nvPr/>
        </p:nvSpPr>
        <p:spPr>
          <a:xfrm>
            <a:off x="7781984" y="3810614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36" name="Can 135">
            <a:extLst>
              <a:ext uri="{FF2B5EF4-FFF2-40B4-BE49-F238E27FC236}">
                <a16:creationId xmlns:a16="http://schemas.microsoft.com/office/drawing/2014/main" id="{24FB1FB8-1B02-EB45-AD02-DCA5ACCD6AA3}"/>
              </a:ext>
            </a:extLst>
          </p:cNvPr>
          <p:cNvSpPr/>
          <p:nvPr/>
        </p:nvSpPr>
        <p:spPr>
          <a:xfrm>
            <a:off x="7986008" y="3809922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EBDF1A62-1A71-8547-99CB-3C6AD1E99918}"/>
              </a:ext>
            </a:extLst>
          </p:cNvPr>
          <p:cNvSpPr/>
          <p:nvPr/>
        </p:nvSpPr>
        <p:spPr>
          <a:xfrm>
            <a:off x="6845545" y="1635259"/>
            <a:ext cx="1343596" cy="220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B8CF882-4378-9C4C-BECB-8AA8B836752C}"/>
              </a:ext>
            </a:extLst>
          </p:cNvPr>
          <p:cNvCxnSpPr>
            <a:cxnSpLocks/>
            <a:stCxn id="95" idx="4"/>
            <a:endCxn id="155" idx="1"/>
          </p:cNvCxnSpPr>
          <p:nvPr/>
        </p:nvCxnSpPr>
        <p:spPr>
          <a:xfrm flipV="1">
            <a:off x="6514294" y="1745452"/>
            <a:ext cx="331251" cy="16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F1C0184C-0D27-1043-A1E1-34EA108460AE}"/>
              </a:ext>
            </a:extLst>
          </p:cNvPr>
          <p:cNvSpPr/>
          <p:nvPr/>
        </p:nvSpPr>
        <p:spPr>
          <a:xfrm>
            <a:off x="6845545" y="2701875"/>
            <a:ext cx="1343596" cy="220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0F8016EF-2B2C-7740-BA79-2CA64197FDBC}"/>
              </a:ext>
            </a:extLst>
          </p:cNvPr>
          <p:cNvSpPr/>
          <p:nvPr/>
        </p:nvSpPr>
        <p:spPr>
          <a:xfrm>
            <a:off x="6838894" y="3791753"/>
            <a:ext cx="1343596" cy="220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8BCB6DF0-2EF5-DA4D-A47F-C83D9204B6CE}"/>
              </a:ext>
            </a:extLst>
          </p:cNvPr>
          <p:cNvCxnSpPr>
            <a:cxnSpLocks/>
            <a:stCxn id="95" idx="4"/>
            <a:endCxn id="161" idx="1"/>
          </p:cNvCxnSpPr>
          <p:nvPr/>
        </p:nvCxnSpPr>
        <p:spPr>
          <a:xfrm>
            <a:off x="6514294" y="1747136"/>
            <a:ext cx="324600" cy="2154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827D8C-E88D-4142-BFEE-040D14D13744}"/>
              </a:ext>
            </a:extLst>
          </p:cNvPr>
          <p:cNvSpPr/>
          <p:nvPr/>
        </p:nvSpPr>
        <p:spPr>
          <a:xfrm>
            <a:off x="6521490" y="1158562"/>
            <a:ext cx="1978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err="1">
                <a:latin typeface="Raleway" pitchFamily="2" charset="77"/>
              </a:rPr>
              <a:t>Synchronous</a:t>
            </a:r>
            <a:r>
              <a:rPr lang="es-ES" sz="1200" dirty="0">
                <a:latin typeface="Raleway" pitchFamily="2" charset="77"/>
              </a:rPr>
              <a:t> </a:t>
            </a:r>
            <a:r>
              <a:rPr lang="es-ES" sz="1200" dirty="0" err="1">
                <a:latin typeface="Raleway" pitchFamily="2" charset="77"/>
              </a:rPr>
              <a:t>Parameter</a:t>
            </a:r>
            <a:r>
              <a:rPr lang="es-ES" sz="1200" dirty="0">
                <a:latin typeface="Raleway" pitchFamily="2" charset="77"/>
              </a:rPr>
              <a:t> </a:t>
            </a:r>
            <a:r>
              <a:rPr lang="es-ES" sz="1200" dirty="0" err="1">
                <a:latin typeface="Raleway" pitchFamily="2" charset="77"/>
              </a:rPr>
              <a:t>Averaging</a:t>
            </a:r>
            <a:endParaRPr lang="en-ES" sz="1200" dirty="0">
              <a:latin typeface="Raleway" pitchFamily="2" charset="77"/>
            </a:endParaRPr>
          </a:p>
        </p:txBody>
      </p:sp>
      <p:cxnSp>
        <p:nvCxnSpPr>
          <p:cNvPr id="249" name="Elbow Connector 248">
            <a:extLst>
              <a:ext uri="{FF2B5EF4-FFF2-40B4-BE49-F238E27FC236}">
                <a16:creationId xmlns:a16="http://schemas.microsoft.com/office/drawing/2014/main" id="{45B0804C-2735-324C-8F22-E8937E90CCC0}"/>
              </a:ext>
            </a:extLst>
          </p:cNvPr>
          <p:cNvCxnSpPr>
            <a:cxnSpLocks/>
            <a:stCxn id="95" idx="4"/>
            <a:endCxn id="160" idx="1"/>
          </p:cNvCxnSpPr>
          <p:nvPr/>
        </p:nvCxnSpPr>
        <p:spPr>
          <a:xfrm>
            <a:off x="6514294" y="1747136"/>
            <a:ext cx="331251" cy="1064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 Placeholder 2">
            <a:extLst>
              <a:ext uri="{FF2B5EF4-FFF2-40B4-BE49-F238E27FC236}">
                <a16:creationId xmlns:a16="http://schemas.microsoft.com/office/drawing/2014/main" id="{D1E3489F-5106-C548-99B1-CA67DE30A7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0046" y="617680"/>
            <a:ext cx="6043667" cy="221850"/>
          </a:xfrm>
        </p:spPr>
        <p:txBody>
          <a:bodyPr/>
          <a:lstStyle/>
          <a:p>
            <a:r>
              <a:rPr lang="en-ES" dirty="0"/>
              <a:t>Data Parallelism</a:t>
            </a:r>
          </a:p>
        </p:txBody>
      </p:sp>
    </p:spTree>
    <p:extLst>
      <p:ext uri="{BB962C8B-B14F-4D97-AF65-F5344CB8AC3E}">
        <p14:creationId xmlns:p14="http://schemas.microsoft.com/office/powerpoint/2010/main" val="402076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0272B575-9E18-C040-A1F0-ACB64A1C71C9}"/>
              </a:ext>
            </a:extLst>
          </p:cNvPr>
          <p:cNvSpPr/>
          <p:nvPr/>
        </p:nvSpPr>
        <p:spPr>
          <a:xfrm>
            <a:off x="7852373" y="2552891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1B4C5C32-DF35-4946-821D-FE97A2280CAF}"/>
              </a:ext>
            </a:extLst>
          </p:cNvPr>
          <p:cNvSpPr/>
          <p:nvPr/>
        </p:nvSpPr>
        <p:spPr>
          <a:xfrm>
            <a:off x="6917497" y="3554449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7341F6EE-D3BF-8242-BC59-BD85E6E91B49}"/>
              </a:ext>
            </a:extLst>
          </p:cNvPr>
          <p:cNvSpPr/>
          <p:nvPr/>
        </p:nvSpPr>
        <p:spPr>
          <a:xfrm>
            <a:off x="7372075" y="3554449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3215C938-4CBF-CE46-B730-4289D5F0C9A4}"/>
              </a:ext>
            </a:extLst>
          </p:cNvPr>
          <p:cNvSpPr/>
          <p:nvPr/>
        </p:nvSpPr>
        <p:spPr>
          <a:xfrm>
            <a:off x="7838163" y="3554449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1" name="Rounded Rectangle 220">
            <a:extLst>
              <a:ext uri="{FF2B5EF4-FFF2-40B4-BE49-F238E27FC236}">
                <a16:creationId xmlns:a16="http://schemas.microsoft.com/office/drawing/2014/main" id="{CFFC4382-350A-554D-997A-441AE5E03E09}"/>
              </a:ext>
            </a:extLst>
          </p:cNvPr>
          <p:cNvSpPr/>
          <p:nvPr/>
        </p:nvSpPr>
        <p:spPr>
          <a:xfrm>
            <a:off x="7384201" y="2546125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0" name="Rounded Rectangle 219">
            <a:extLst>
              <a:ext uri="{FF2B5EF4-FFF2-40B4-BE49-F238E27FC236}">
                <a16:creationId xmlns:a16="http://schemas.microsoft.com/office/drawing/2014/main" id="{40E95127-61DD-BA43-BE34-BB43661C5DF7}"/>
              </a:ext>
            </a:extLst>
          </p:cNvPr>
          <p:cNvSpPr/>
          <p:nvPr/>
        </p:nvSpPr>
        <p:spPr>
          <a:xfrm>
            <a:off x="6926057" y="2537712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4A1F54-5483-5B45-BCBD-27C5C0C7C1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Selective D</a:t>
            </a:r>
            <a:r>
              <a:rPr lang="en-GB" dirty="0"/>
              <a:t>a</a:t>
            </a:r>
            <a:r>
              <a:rPr lang="en-ES" dirty="0"/>
              <a:t>ta-Set Shuffling</a:t>
            </a:r>
          </a:p>
          <a:p>
            <a:endParaRPr lang="en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02DFA-4381-4147-8CB6-C8C8B3DB2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ES" dirty="0"/>
              <a:t>Data Parallelism</a:t>
            </a:r>
          </a:p>
        </p:txBody>
      </p:sp>
      <p:sp>
        <p:nvSpPr>
          <p:cNvPr id="327" name="Text Placeholder 326">
            <a:extLst>
              <a:ext uri="{FF2B5EF4-FFF2-40B4-BE49-F238E27FC236}">
                <a16:creationId xmlns:a16="http://schemas.microsoft.com/office/drawing/2014/main" id="{9E5A5379-8776-D741-B3E7-B33F106678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524" y="954137"/>
            <a:ext cx="4714201" cy="3734464"/>
          </a:xfrm>
        </p:spPr>
        <p:txBody>
          <a:bodyPr/>
          <a:lstStyle/>
          <a:p>
            <a:r>
              <a:rPr lang="es-ES" dirty="0" err="1">
                <a:latin typeface="Raleway" pitchFamily="2" charset="77"/>
              </a:rPr>
              <a:t>Relaxing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synchronization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does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not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implement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the</a:t>
            </a:r>
            <a:r>
              <a:rPr lang="es-ES" dirty="0">
                <a:latin typeface="Raleway" pitchFamily="2" charset="77"/>
              </a:rPr>
              <a:t> concept of </a:t>
            </a:r>
            <a:r>
              <a:rPr lang="es-ES" i="1" dirty="0" err="1">
                <a:latin typeface="Raleway" pitchFamily="2" charset="77"/>
              </a:rPr>
              <a:t>epoch</a:t>
            </a:r>
            <a:endParaRPr lang="es-ES" i="1" dirty="0">
              <a:latin typeface="Raleway" pitchFamily="2" charset="77"/>
            </a:endParaRPr>
          </a:p>
          <a:p>
            <a:pPr lvl="1"/>
            <a:r>
              <a:rPr lang="es-ES" dirty="0" err="1">
                <a:latin typeface="Raleway" pitchFamily="2" charset="77"/>
              </a:rPr>
              <a:t>Workers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initiate</a:t>
            </a:r>
            <a:r>
              <a:rPr lang="es-ES" dirty="0">
                <a:latin typeface="Raleway" pitchFamily="2" charset="77"/>
              </a:rPr>
              <a:t> a new training </a:t>
            </a:r>
            <a:r>
              <a:rPr lang="es-ES" dirty="0" err="1">
                <a:latin typeface="Raleway" pitchFamily="2" charset="77"/>
              </a:rPr>
              <a:t>with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the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partial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information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provided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by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the</a:t>
            </a:r>
            <a:r>
              <a:rPr lang="es-ES" dirty="0">
                <a:latin typeface="Raleway" pitchFamily="2" charset="77"/>
              </a:rPr>
              <a:t> master</a:t>
            </a:r>
          </a:p>
          <a:p>
            <a:r>
              <a:rPr lang="es-ES" dirty="0" err="1">
                <a:latin typeface="Raleway" pitchFamily="2" charset="77"/>
              </a:rPr>
              <a:t>The</a:t>
            </a:r>
            <a:r>
              <a:rPr lang="es-ES" dirty="0">
                <a:latin typeface="Raleway" pitchFamily="2" charset="77"/>
              </a:rPr>
              <a:t> master </a:t>
            </a:r>
            <a:r>
              <a:rPr lang="es-ES" dirty="0" err="1">
                <a:latin typeface="Raleway" pitchFamily="2" charset="77"/>
              </a:rPr>
              <a:t>provides</a:t>
            </a:r>
            <a:r>
              <a:rPr lang="es-ES" dirty="0">
                <a:latin typeface="Raleway" pitchFamily="2" charset="77"/>
              </a:rPr>
              <a:t> a </a:t>
            </a:r>
            <a:r>
              <a:rPr lang="es-ES" dirty="0" err="1">
                <a:latin typeface="Raleway" pitchFamily="2" charset="77"/>
              </a:rPr>
              <a:t>shuffled</a:t>
            </a:r>
            <a:r>
              <a:rPr lang="es-ES" dirty="0">
                <a:latin typeface="Raleway" pitchFamily="2" charset="77"/>
              </a:rPr>
              <a:t> data-set </a:t>
            </a:r>
            <a:r>
              <a:rPr lang="es-ES" dirty="0" err="1">
                <a:latin typeface="Raleway" pitchFamily="2" charset="77"/>
              </a:rPr>
              <a:t>chunk</a:t>
            </a:r>
            <a:r>
              <a:rPr lang="es-ES" dirty="0">
                <a:latin typeface="Raleway" pitchFamily="2" charset="77"/>
              </a:rPr>
              <a:t> to </a:t>
            </a:r>
            <a:r>
              <a:rPr lang="es-ES" dirty="0" err="1">
                <a:latin typeface="Raleway" pitchFamily="2" charset="77"/>
              </a:rPr>
              <a:t>the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worker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initiating</a:t>
            </a:r>
            <a:r>
              <a:rPr lang="es-ES" dirty="0">
                <a:latin typeface="Raleway" pitchFamily="2" charset="77"/>
              </a:rPr>
              <a:t> a new training</a:t>
            </a:r>
          </a:p>
          <a:p>
            <a:pPr lvl="1"/>
            <a:r>
              <a:rPr lang="es-ES" dirty="0" err="1">
                <a:latin typeface="Raleway" pitchFamily="2" charset="77"/>
              </a:rPr>
              <a:t>The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communication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overhead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is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reduced</a:t>
            </a:r>
            <a:r>
              <a:rPr lang="es-ES" dirty="0">
                <a:latin typeface="Raleway" pitchFamily="2" charset="77"/>
              </a:rPr>
              <a:t> as </a:t>
            </a:r>
            <a:r>
              <a:rPr lang="es-ES" dirty="0" err="1">
                <a:latin typeface="Raleway" pitchFamily="2" charset="77"/>
              </a:rPr>
              <a:t>few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information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is</a:t>
            </a:r>
            <a:r>
              <a:rPr lang="es-ES" dirty="0">
                <a:latin typeface="Raleway" pitchFamily="2" charset="77"/>
              </a:rPr>
              <a:t> </a:t>
            </a:r>
            <a:r>
              <a:rPr lang="es-ES" dirty="0" err="1">
                <a:latin typeface="Raleway" pitchFamily="2" charset="77"/>
              </a:rPr>
              <a:t>transmitted</a:t>
            </a:r>
            <a:endParaRPr lang="es-ES" dirty="0">
              <a:latin typeface="Raleway" pitchFamily="2" charset="77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2133E87-3842-9F47-899A-00715FA39EE0}"/>
              </a:ext>
            </a:extLst>
          </p:cNvPr>
          <p:cNvSpPr/>
          <p:nvPr/>
        </p:nvSpPr>
        <p:spPr>
          <a:xfrm>
            <a:off x="7001570" y="170539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E4D4485-1AF1-8942-B431-28D0999F405F}"/>
              </a:ext>
            </a:extLst>
          </p:cNvPr>
          <p:cNvSpPr/>
          <p:nvPr/>
        </p:nvSpPr>
        <p:spPr>
          <a:xfrm>
            <a:off x="7442475" y="1707981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EFD041F2-361A-2E42-8C27-AB300E871B15}"/>
              </a:ext>
            </a:extLst>
          </p:cNvPr>
          <p:cNvSpPr/>
          <p:nvPr/>
        </p:nvSpPr>
        <p:spPr>
          <a:xfrm>
            <a:off x="7895908" y="1698417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6233B-F670-744C-B43F-D19A15FBD95E}"/>
              </a:ext>
            </a:extLst>
          </p:cNvPr>
          <p:cNvSpPr/>
          <p:nvPr/>
        </p:nvSpPr>
        <p:spPr>
          <a:xfrm>
            <a:off x="6996420" y="2150432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CF74262-0E94-494A-BD83-44700711549C}"/>
              </a:ext>
            </a:extLst>
          </p:cNvPr>
          <p:cNvSpPr/>
          <p:nvPr/>
        </p:nvSpPr>
        <p:spPr>
          <a:xfrm>
            <a:off x="7007022" y="277070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3430240C-BC5F-904C-989A-4B3A8CC9822B}"/>
              </a:ext>
            </a:extLst>
          </p:cNvPr>
          <p:cNvSpPr/>
          <p:nvPr/>
        </p:nvSpPr>
        <p:spPr>
          <a:xfrm>
            <a:off x="7433024" y="277070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F06D07E-1B60-874D-8F42-6E0CBE2F80EB}"/>
              </a:ext>
            </a:extLst>
          </p:cNvPr>
          <p:cNvSpPr/>
          <p:nvPr/>
        </p:nvSpPr>
        <p:spPr>
          <a:xfrm>
            <a:off x="7895908" y="277070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2183482-4397-0C4C-BE20-528FB2ECA92F}"/>
              </a:ext>
            </a:extLst>
          </p:cNvPr>
          <p:cNvCxnSpPr>
            <a:cxnSpLocks/>
            <a:stCxn id="174" idx="4"/>
            <a:endCxn id="177" idx="0"/>
          </p:cNvCxnSpPr>
          <p:nvPr/>
        </p:nvCxnSpPr>
        <p:spPr>
          <a:xfrm flipH="1">
            <a:off x="7142614" y="1997778"/>
            <a:ext cx="5150" cy="15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1F41B1F-BDCF-5E4A-BC12-12D7910EE0F8}"/>
              </a:ext>
            </a:extLst>
          </p:cNvPr>
          <p:cNvCxnSpPr>
            <a:cxnSpLocks/>
            <a:stCxn id="175" idx="4"/>
            <a:endCxn id="196" idx="0"/>
          </p:cNvCxnSpPr>
          <p:nvPr/>
        </p:nvCxnSpPr>
        <p:spPr>
          <a:xfrm flipH="1">
            <a:off x="7582774" y="2000369"/>
            <a:ext cx="5895" cy="14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2E44892-8D93-4142-BBEC-32C26E45ABD0}"/>
              </a:ext>
            </a:extLst>
          </p:cNvPr>
          <p:cNvCxnSpPr>
            <a:cxnSpLocks/>
            <a:stCxn id="176" idx="4"/>
            <a:endCxn id="197" idx="0"/>
          </p:cNvCxnSpPr>
          <p:nvPr/>
        </p:nvCxnSpPr>
        <p:spPr>
          <a:xfrm flipH="1">
            <a:off x="8040918" y="1990805"/>
            <a:ext cx="1184" cy="164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332B6EF3-2E71-CD48-8498-6DE1A0D9500E}"/>
              </a:ext>
            </a:extLst>
          </p:cNvPr>
          <p:cNvCxnSpPr>
            <a:cxnSpLocks/>
            <a:stCxn id="177" idx="4"/>
            <a:endCxn id="178" idx="0"/>
          </p:cNvCxnSpPr>
          <p:nvPr/>
        </p:nvCxnSpPr>
        <p:spPr>
          <a:xfrm>
            <a:off x="7142614" y="2442820"/>
            <a:ext cx="10602" cy="327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076ED22-EC3A-9D4D-87CD-9AD992761F37}"/>
              </a:ext>
            </a:extLst>
          </p:cNvPr>
          <p:cNvCxnSpPr>
            <a:cxnSpLocks/>
            <a:stCxn id="196" idx="4"/>
            <a:endCxn id="179" idx="0"/>
          </p:cNvCxnSpPr>
          <p:nvPr/>
        </p:nvCxnSpPr>
        <p:spPr>
          <a:xfrm flipH="1">
            <a:off x="7579218" y="2436028"/>
            <a:ext cx="3556" cy="33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1CF69D6-B1D2-904D-8EF4-38F5DFE14C73}"/>
              </a:ext>
            </a:extLst>
          </p:cNvPr>
          <p:cNvCxnSpPr>
            <a:cxnSpLocks/>
            <a:stCxn id="197" idx="4"/>
            <a:endCxn id="180" idx="0"/>
          </p:cNvCxnSpPr>
          <p:nvPr/>
        </p:nvCxnSpPr>
        <p:spPr>
          <a:xfrm>
            <a:off x="8040918" y="2447474"/>
            <a:ext cx="1184" cy="32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Can 186">
            <a:extLst>
              <a:ext uri="{FF2B5EF4-FFF2-40B4-BE49-F238E27FC236}">
                <a16:creationId xmlns:a16="http://schemas.microsoft.com/office/drawing/2014/main" id="{2C6F4ABC-3ED1-1F4E-AC41-19D6383CA87C}"/>
              </a:ext>
            </a:extLst>
          </p:cNvPr>
          <p:cNvSpPr/>
          <p:nvPr/>
        </p:nvSpPr>
        <p:spPr>
          <a:xfrm>
            <a:off x="6948305" y="1484568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88" name="Can 187">
            <a:extLst>
              <a:ext uri="{FF2B5EF4-FFF2-40B4-BE49-F238E27FC236}">
                <a16:creationId xmlns:a16="http://schemas.microsoft.com/office/drawing/2014/main" id="{B7923208-C73B-BF47-BCBB-6DC2DC525FF6}"/>
              </a:ext>
            </a:extLst>
          </p:cNvPr>
          <p:cNvSpPr/>
          <p:nvPr/>
        </p:nvSpPr>
        <p:spPr>
          <a:xfrm>
            <a:off x="7149612" y="1478032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89" name="Can 188">
            <a:extLst>
              <a:ext uri="{FF2B5EF4-FFF2-40B4-BE49-F238E27FC236}">
                <a16:creationId xmlns:a16="http://schemas.microsoft.com/office/drawing/2014/main" id="{9A936370-23EC-BA43-8BB5-35F8BC1ED83D}"/>
              </a:ext>
            </a:extLst>
          </p:cNvPr>
          <p:cNvSpPr/>
          <p:nvPr/>
        </p:nvSpPr>
        <p:spPr>
          <a:xfrm>
            <a:off x="7429048" y="147983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90" name="Can 189">
            <a:extLst>
              <a:ext uri="{FF2B5EF4-FFF2-40B4-BE49-F238E27FC236}">
                <a16:creationId xmlns:a16="http://schemas.microsoft.com/office/drawing/2014/main" id="{6538BD24-3FDB-A144-9D2F-2EF860721A9A}"/>
              </a:ext>
            </a:extLst>
          </p:cNvPr>
          <p:cNvSpPr/>
          <p:nvPr/>
        </p:nvSpPr>
        <p:spPr>
          <a:xfrm>
            <a:off x="7633318" y="1486629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91" name="Can 190">
            <a:extLst>
              <a:ext uri="{FF2B5EF4-FFF2-40B4-BE49-F238E27FC236}">
                <a16:creationId xmlns:a16="http://schemas.microsoft.com/office/drawing/2014/main" id="{2CC4B96E-3966-184A-A8E1-E2B7D1827EE4}"/>
              </a:ext>
            </a:extLst>
          </p:cNvPr>
          <p:cNvSpPr/>
          <p:nvPr/>
        </p:nvSpPr>
        <p:spPr>
          <a:xfrm>
            <a:off x="7914130" y="1480726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92" name="Can 191">
            <a:extLst>
              <a:ext uri="{FF2B5EF4-FFF2-40B4-BE49-F238E27FC236}">
                <a16:creationId xmlns:a16="http://schemas.microsoft.com/office/drawing/2014/main" id="{3FC2D432-5359-F34F-900C-D9AF33DA6C61}"/>
              </a:ext>
            </a:extLst>
          </p:cNvPr>
          <p:cNvSpPr/>
          <p:nvPr/>
        </p:nvSpPr>
        <p:spPr>
          <a:xfrm>
            <a:off x="8118154" y="1480034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B1F7D157-9E41-E148-97E0-621B4A844608}"/>
              </a:ext>
            </a:extLst>
          </p:cNvPr>
          <p:cNvSpPr/>
          <p:nvPr/>
        </p:nvSpPr>
        <p:spPr>
          <a:xfrm>
            <a:off x="6999155" y="3776757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2CC381B-DE98-004B-B6E5-E69027425F48}"/>
              </a:ext>
            </a:extLst>
          </p:cNvPr>
          <p:cNvSpPr/>
          <p:nvPr/>
        </p:nvSpPr>
        <p:spPr>
          <a:xfrm>
            <a:off x="7451246" y="3776757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9A2BE00-F8D2-224D-B176-6DBCD853D6A9}"/>
              </a:ext>
            </a:extLst>
          </p:cNvPr>
          <p:cNvSpPr/>
          <p:nvPr/>
        </p:nvSpPr>
        <p:spPr>
          <a:xfrm>
            <a:off x="7914130" y="3776757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46982509-A7EC-3740-A617-BAF13F189ECD}"/>
              </a:ext>
            </a:extLst>
          </p:cNvPr>
          <p:cNvSpPr/>
          <p:nvPr/>
        </p:nvSpPr>
        <p:spPr>
          <a:xfrm>
            <a:off x="7436580" y="2143640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D4DE8028-CF0C-5D45-BC0F-EB14C1E82BBE}"/>
              </a:ext>
            </a:extLst>
          </p:cNvPr>
          <p:cNvSpPr/>
          <p:nvPr/>
        </p:nvSpPr>
        <p:spPr>
          <a:xfrm>
            <a:off x="7894724" y="2155086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4CF06AB-3EBE-A74C-9B20-98D487454BD3}"/>
              </a:ext>
            </a:extLst>
          </p:cNvPr>
          <p:cNvSpPr/>
          <p:nvPr/>
        </p:nvSpPr>
        <p:spPr>
          <a:xfrm>
            <a:off x="7004866" y="3207544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AADE91BA-4B2D-C942-8F4D-44ADEEC87C8F}"/>
              </a:ext>
            </a:extLst>
          </p:cNvPr>
          <p:cNvCxnSpPr>
            <a:cxnSpLocks/>
            <a:stCxn id="178" idx="4"/>
            <a:endCxn id="198" idx="0"/>
          </p:cNvCxnSpPr>
          <p:nvPr/>
        </p:nvCxnSpPr>
        <p:spPr>
          <a:xfrm flipH="1">
            <a:off x="7151060" y="3063096"/>
            <a:ext cx="2156" cy="144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7C29F1A-53F1-1C4D-BB4A-F46612D89E9E}"/>
              </a:ext>
            </a:extLst>
          </p:cNvPr>
          <p:cNvCxnSpPr>
            <a:cxnSpLocks/>
            <a:stCxn id="179" idx="4"/>
            <a:endCxn id="205" idx="0"/>
          </p:cNvCxnSpPr>
          <p:nvPr/>
        </p:nvCxnSpPr>
        <p:spPr>
          <a:xfrm>
            <a:off x="7579218" y="3063096"/>
            <a:ext cx="12002" cy="137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E5E392AA-16B3-0F4B-8DA3-89B311CB3CBC}"/>
              </a:ext>
            </a:extLst>
          </p:cNvPr>
          <p:cNvCxnSpPr>
            <a:cxnSpLocks/>
            <a:stCxn id="180" idx="4"/>
            <a:endCxn id="206" idx="0"/>
          </p:cNvCxnSpPr>
          <p:nvPr/>
        </p:nvCxnSpPr>
        <p:spPr>
          <a:xfrm>
            <a:off x="8042102" y="3063096"/>
            <a:ext cx="7262" cy="149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A7AF2743-897D-A149-A2FA-A8E895A54973}"/>
              </a:ext>
            </a:extLst>
          </p:cNvPr>
          <p:cNvCxnSpPr>
            <a:cxnSpLocks/>
            <a:stCxn id="198" idx="4"/>
            <a:endCxn id="193" idx="0"/>
          </p:cNvCxnSpPr>
          <p:nvPr/>
        </p:nvCxnSpPr>
        <p:spPr>
          <a:xfrm flipH="1">
            <a:off x="7145349" y="3499932"/>
            <a:ext cx="5711" cy="27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84863B64-A875-054C-818E-F98F3ADBF7B8}"/>
              </a:ext>
            </a:extLst>
          </p:cNvPr>
          <p:cNvCxnSpPr>
            <a:cxnSpLocks/>
            <a:stCxn id="205" idx="4"/>
            <a:endCxn id="194" idx="0"/>
          </p:cNvCxnSpPr>
          <p:nvPr/>
        </p:nvCxnSpPr>
        <p:spPr>
          <a:xfrm>
            <a:off x="7591220" y="3493140"/>
            <a:ext cx="6220" cy="2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3FB863D-F7D6-CE40-B735-D89A9C710D32}"/>
              </a:ext>
            </a:extLst>
          </p:cNvPr>
          <p:cNvCxnSpPr>
            <a:cxnSpLocks/>
            <a:stCxn id="206" idx="4"/>
            <a:endCxn id="195" idx="0"/>
          </p:cNvCxnSpPr>
          <p:nvPr/>
        </p:nvCxnSpPr>
        <p:spPr>
          <a:xfrm>
            <a:off x="8049364" y="3504586"/>
            <a:ext cx="10960" cy="27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5777D23A-E4DA-F743-B310-059ABBD1A3E8}"/>
              </a:ext>
            </a:extLst>
          </p:cNvPr>
          <p:cNvSpPr/>
          <p:nvPr/>
        </p:nvSpPr>
        <p:spPr>
          <a:xfrm>
            <a:off x="7445026" y="3200752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AA9D5A0-3513-8A4B-A9D7-202EB83C6E90}"/>
              </a:ext>
            </a:extLst>
          </p:cNvPr>
          <p:cNvSpPr/>
          <p:nvPr/>
        </p:nvSpPr>
        <p:spPr>
          <a:xfrm>
            <a:off x="7903170" y="3212198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C3C827D-1EA6-D24A-9EC3-BA1F71BF6955}"/>
              </a:ext>
            </a:extLst>
          </p:cNvPr>
          <p:cNvCxnSpPr>
            <a:stCxn id="177" idx="6"/>
            <a:endCxn id="196" idx="2"/>
          </p:cNvCxnSpPr>
          <p:nvPr/>
        </p:nvCxnSpPr>
        <p:spPr>
          <a:xfrm flipV="1">
            <a:off x="7288808" y="2289834"/>
            <a:ext cx="147772" cy="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7524DA8-99E3-D846-A548-5C95CCF74D89}"/>
              </a:ext>
            </a:extLst>
          </p:cNvPr>
          <p:cNvCxnSpPr>
            <a:cxnSpLocks/>
            <a:stCxn id="196" idx="6"/>
            <a:endCxn id="197" idx="2"/>
          </p:cNvCxnSpPr>
          <p:nvPr/>
        </p:nvCxnSpPr>
        <p:spPr>
          <a:xfrm>
            <a:off x="7728968" y="2289834"/>
            <a:ext cx="165756" cy="1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1C82D88E-40EE-9441-98FD-02363513562C}"/>
              </a:ext>
            </a:extLst>
          </p:cNvPr>
          <p:cNvCxnSpPr>
            <a:stCxn id="197" idx="6"/>
            <a:endCxn id="206" idx="6"/>
          </p:cNvCxnSpPr>
          <p:nvPr/>
        </p:nvCxnSpPr>
        <p:spPr>
          <a:xfrm>
            <a:off x="8187112" y="2301280"/>
            <a:ext cx="8446" cy="1057112"/>
          </a:xfrm>
          <a:prstGeom prst="bentConnector3">
            <a:avLst>
              <a:gd name="adj1" fmla="val 280660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D47759D-11AB-BB41-86B4-918EC13A6392}"/>
              </a:ext>
            </a:extLst>
          </p:cNvPr>
          <p:cNvCxnSpPr>
            <a:cxnSpLocks/>
            <a:stCxn id="206" idx="2"/>
            <a:endCxn id="205" idx="6"/>
          </p:cNvCxnSpPr>
          <p:nvPr/>
        </p:nvCxnSpPr>
        <p:spPr>
          <a:xfrm flipH="1" flipV="1">
            <a:off x="7737414" y="3346946"/>
            <a:ext cx="165756" cy="1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5AB47194-2789-DF4F-910C-9445E0077D8B}"/>
              </a:ext>
            </a:extLst>
          </p:cNvPr>
          <p:cNvCxnSpPr>
            <a:cxnSpLocks/>
            <a:stCxn id="205" idx="2"/>
            <a:endCxn id="198" idx="6"/>
          </p:cNvCxnSpPr>
          <p:nvPr/>
        </p:nvCxnSpPr>
        <p:spPr>
          <a:xfrm flipH="1">
            <a:off x="7297254" y="3346946"/>
            <a:ext cx="147772" cy="6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2" name="Rectangle 211">
            <a:extLst>
              <a:ext uri="{FF2B5EF4-FFF2-40B4-BE49-F238E27FC236}">
                <a16:creationId xmlns:a16="http://schemas.microsoft.com/office/drawing/2014/main" id="{614EED59-4751-4B47-835A-F1DC0B87FA2B}"/>
              </a:ext>
            </a:extLst>
          </p:cNvPr>
          <p:cNvSpPr/>
          <p:nvPr/>
        </p:nvSpPr>
        <p:spPr>
          <a:xfrm>
            <a:off x="6788144" y="954137"/>
            <a:ext cx="1582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err="1">
                <a:latin typeface="Raleway" pitchFamily="2" charset="77"/>
              </a:rPr>
              <a:t>Relaxing</a:t>
            </a:r>
            <a:r>
              <a:rPr lang="es-ES" sz="1200" dirty="0">
                <a:latin typeface="Raleway" pitchFamily="2" charset="77"/>
              </a:rPr>
              <a:t> </a:t>
            </a:r>
            <a:r>
              <a:rPr lang="es-ES" sz="1200" dirty="0" err="1">
                <a:latin typeface="Raleway" pitchFamily="2" charset="77"/>
              </a:rPr>
              <a:t>Synchronzation</a:t>
            </a:r>
            <a:endParaRPr lang="en-ES" sz="1200" dirty="0">
              <a:latin typeface="Raleway" pitchFamily="2" charset="77"/>
            </a:endParaRPr>
          </a:p>
        </p:txBody>
      </p:sp>
      <p:sp>
        <p:nvSpPr>
          <p:cNvPr id="213" name="Can 212">
            <a:extLst>
              <a:ext uri="{FF2B5EF4-FFF2-40B4-BE49-F238E27FC236}">
                <a16:creationId xmlns:a16="http://schemas.microsoft.com/office/drawing/2014/main" id="{9BFD92C0-B03D-FE49-91A5-4546746475DC}"/>
              </a:ext>
            </a:extLst>
          </p:cNvPr>
          <p:cNvSpPr/>
          <p:nvPr/>
        </p:nvSpPr>
        <p:spPr>
          <a:xfrm>
            <a:off x="6968005" y="2584996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14" name="Can 213">
            <a:extLst>
              <a:ext uri="{FF2B5EF4-FFF2-40B4-BE49-F238E27FC236}">
                <a16:creationId xmlns:a16="http://schemas.microsoft.com/office/drawing/2014/main" id="{D0453A47-75F9-344F-AFA7-16E8A8B4D4A8}"/>
              </a:ext>
            </a:extLst>
          </p:cNvPr>
          <p:cNvSpPr/>
          <p:nvPr/>
        </p:nvSpPr>
        <p:spPr>
          <a:xfrm>
            <a:off x="7169312" y="257846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15" name="Can 214">
            <a:extLst>
              <a:ext uri="{FF2B5EF4-FFF2-40B4-BE49-F238E27FC236}">
                <a16:creationId xmlns:a16="http://schemas.microsoft.com/office/drawing/2014/main" id="{364BC5D6-426D-4C47-853C-6EC4C6704A8F}"/>
              </a:ext>
            </a:extLst>
          </p:cNvPr>
          <p:cNvSpPr/>
          <p:nvPr/>
        </p:nvSpPr>
        <p:spPr>
          <a:xfrm>
            <a:off x="7414023" y="259369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16" name="Can 215">
            <a:extLst>
              <a:ext uri="{FF2B5EF4-FFF2-40B4-BE49-F238E27FC236}">
                <a16:creationId xmlns:a16="http://schemas.microsoft.com/office/drawing/2014/main" id="{D0E2F3DA-C20F-CE46-8F54-70B8B38D0A18}"/>
              </a:ext>
            </a:extLst>
          </p:cNvPr>
          <p:cNvSpPr/>
          <p:nvPr/>
        </p:nvSpPr>
        <p:spPr>
          <a:xfrm>
            <a:off x="7615330" y="2587159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17" name="Can 216">
            <a:extLst>
              <a:ext uri="{FF2B5EF4-FFF2-40B4-BE49-F238E27FC236}">
                <a16:creationId xmlns:a16="http://schemas.microsoft.com/office/drawing/2014/main" id="{AC7D5997-DE74-F64F-80D0-5AAA07AC1B00}"/>
              </a:ext>
            </a:extLst>
          </p:cNvPr>
          <p:cNvSpPr/>
          <p:nvPr/>
        </p:nvSpPr>
        <p:spPr>
          <a:xfrm>
            <a:off x="7880111" y="2593116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18" name="Can 217">
            <a:extLst>
              <a:ext uri="{FF2B5EF4-FFF2-40B4-BE49-F238E27FC236}">
                <a16:creationId xmlns:a16="http://schemas.microsoft.com/office/drawing/2014/main" id="{2A0AFB44-8CAE-7B4B-BFF0-CFAEA25D1818}"/>
              </a:ext>
            </a:extLst>
          </p:cNvPr>
          <p:cNvSpPr/>
          <p:nvPr/>
        </p:nvSpPr>
        <p:spPr>
          <a:xfrm>
            <a:off x="8081418" y="258658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19" name="Rounded Rectangle 218">
            <a:extLst>
              <a:ext uri="{FF2B5EF4-FFF2-40B4-BE49-F238E27FC236}">
                <a16:creationId xmlns:a16="http://schemas.microsoft.com/office/drawing/2014/main" id="{D936FF6B-D49C-D94E-9116-3EB5E2A4F9F8}"/>
              </a:ext>
            </a:extLst>
          </p:cNvPr>
          <p:cNvSpPr/>
          <p:nvPr/>
        </p:nvSpPr>
        <p:spPr>
          <a:xfrm>
            <a:off x="6926057" y="1446816"/>
            <a:ext cx="1343596" cy="220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23" name="Can 222">
            <a:extLst>
              <a:ext uri="{FF2B5EF4-FFF2-40B4-BE49-F238E27FC236}">
                <a16:creationId xmlns:a16="http://schemas.microsoft.com/office/drawing/2014/main" id="{8A2554A3-0743-AA41-B4DC-E66BD11B6F5F}"/>
              </a:ext>
            </a:extLst>
          </p:cNvPr>
          <p:cNvSpPr/>
          <p:nvPr/>
        </p:nvSpPr>
        <p:spPr>
          <a:xfrm>
            <a:off x="6959445" y="3601733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24" name="Can 223">
            <a:extLst>
              <a:ext uri="{FF2B5EF4-FFF2-40B4-BE49-F238E27FC236}">
                <a16:creationId xmlns:a16="http://schemas.microsoft.com/office/drawing/2014/main" id="{2A8F6B6A-35BD-964C-B290-25B22EA99C16}"/>
              </a:ext>
            </a:extLst>
          </p:cNvPr>
          <p:cNvSpPr/>
          <p:nvPr/>
        </p:nvSpPr>
        <p:spPr>
          <a:xfrm>
            <a:off x="7160752" y="359519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26" name="Can 225">
            <a:extLst>
              <a:ext uri="{FF2B5EF4-FFF2-40B4-BE49-F238E27FC236}">
                <a16:creationId xmlns:a16="http://schemas.microsoft.com/office/drawing/2014/main" id="{FF641914-FFBD-BD40-8C65-1383D5691BA5}"/>
              </a:ext>
            </a:extLst>
          </p:cNvPr>
          <p:cNvSpPr/>
          <p:nvPr/>
        </p:nvSpPr>
        <p:spPr>
          <a:xfrm>
            <a:off x="7414023" y="3601733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27" name="Can 226">
            <a:extLst>
              <a:ext uri="{FF2B5EF4-FFF2-40B4-BE49-F238E27FC236}">
                <a16:creationId xmlns:a16="http://schemas.microsoft.com/office/drawing/2014/main" id="{6FD8290D-74FA-6749-867E-E747AABD5BA2}"/>
              </a:ext>
            </a:extLst>
          </p:cNvPr>
          <p:cNvSpPr/>
          <p:nvPr/>
        </p:nvSpPr>
        <p:spPr>
          <a:xfrm>
            <a:off x="7615330" y="359519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29" name="Can 228">
            <a:extLst>
              <a:ext uri="{FF2B5EF4-FFF2-40B4-BE49-F238E27FC236}">
                <a16:creationId xmlns:a16="http://schemas.microsoft.com/office/drawing/2014/main" id="{6309E98F-EFCC-5542-8E39-9C80EB279639}"/>
              </a:ext>
            </a:extLst>
          </p:cNvPr>
          <p:cNvSpPr/>
          <p:nvPr/>
        </p:nvSpPr>
        <p:spPr>
          <a:xfrm>
            <a:off x="7880111" y="3601733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30" name="Can 229">
            <a:extLst>
              <a:ext uri="{FF2B5EF4-FFF2-40B4-BE49-F238E27FC236}">
                <a16:creationId xmlns:a16="http://schemas.microsoft.com/office/drawing/2014/main" id="{B2682E48-F6C4-AA47-819C-6E4EDFCB39C1}"/>
              </a:ext>
            </a:extLst>
          </p:cNvPr>
          <p:cNvSpPr/>
          <p:nvPr/>
        </p:nvSpPr>
        <p:spPr>
          <a:xfrm>
            <a:off x="8081418" y="359519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32" name="Can 231">
            <a:extLst>
              <a:ext uri="{FF2B5EF4-FFF2-40B4-BE49-F238E27FC236}">
                <a16:creationId xmlns:a16="http://schemas.microsoft.com/office/drawing/2014/main" id="{439AEEA2-094B-7B45-9450-3D6B023A1713}"/>
              </a:ext>
            </a:extLst>
          </p:cNvPr>
          <p:cNvSpPr/>
          <p:nvPr/>
        </p:nvSpPr>
        <p:spPr>
          <a:xfrm>
            <a:off x="6303671" y="1396160"/>
            <a:ext cx="302998" cy="319762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233" name="Elbow Connector 232">
            <a:extLst>
              <a:ext uri="{FF2B5EF4-FFF2-40B4-BE49-F238E27FC236}">
                <a16:creationId xmlns:a16="http://schemas.microsoft.com/office/drawing/2014/main" id="{2BE9DC59-EB9D-9A45-A3F9-50E4C8D49A1B}"/>
              </a:ext>
            </a:extLst>
          </p:cNvPr>
          <p:cNvCxnSpPr>
            <a:cxnSpLocks/>
            <a:stCxn id="232" idx="4"/>
            <a:endCxn id="219" idx="1"/>
          </p:cNvCxnSpPr>
          <p:nvPr/>
        </p:nvCxnSpPr>
        <p:spPr>
          <a:xfrm>
            <a:off x="6606669" y="1556041"/>
            <a:ext cx="319388" cy="9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72971DF6-969C-CD4D-A1B6-3D278BEC9ECF}"/>
              </a:ext>
            </a:extLst>
          </p:cNvPr>
          <p:cNvCxnSpPr>
            <a:cxnSpLocks/>
            <a:stCxn id="232" idx="4"/>
            <a:endCxn id="220" idx="1"/>
          </p:cNvCxnSpPr>
          <p:nvPr/>
        </p:nvCxnSpPr>
        <p:spPr>
          <a:xfrm>
            <a:off x="6606669" y="1556041"/>
            <a:ext cx="319388" cy="1091864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Elbow Connector 255">
            <a:extLst>
              <a:ext uri="{FF2B5EF4-FFF2-40B4-BE49-F238E27FC236}">
                <a16:creationId xmlns:a16="http://schemas.microsoft.com/office/drawing/2014/main" id="{56204A6C-E71D-1746-9391-893493959C2D}"/>
              </a:ext>
            </a:extLst>
          </p:cNvPr>
          <p:cNvCxnSpPr>
            <a:cxnSpLocks/>
            <a:stCxn id="232" idx="4"/>
            <a:endCxn id="225" idx="1"/>
          </p:cNvCxnSpPr>
          <p:nvPr/>
        </p:nvCxnSpPr>
        <p:spPr>
          <a:xfrm>
            <a:off x="6606669" y="1556041"/>
            <a:ext cx="310828" cy="210860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96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ounded Rectangle 308">
            <a:extLst>
              <a:ext uri="{FF2B5EF4-FFF2-40B4-BE49-F238E27FC236}">
                <a16:creationId xmlns:a16="http://schemas.microsoft.com/office/drawing/2014/main" id="{5C04DB51-007C-914E-8CDE-7D283026F064}"/>
              </a:ext>
            </a:extLst>
          </p:cNvPr>
          <p:cNvSpPr/>
          <p:nvPr/>
        </p:nvSpPr>
        <p:spPr>
          <a:xfrm>
            <a:off x="6948753" y="2015823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0" name="Rounded Rectangle 309">
            <a:extLst>
              <a:ext uri="{FF2B5EF4-FFF2-40B4-BE49-F238E27FC236}">
                <a16:creationId xmlns:a16="http://schemas.microsoft.com/office/drawing/2014/main" id="{02441CFB-98E7-6546-A420-49D2D5437003}"/>
              </a:ext>
            </a:extLst>
          </p:cNvPr>
          <p:cNvSpPr/>
          <p:nvPr/>
        </p:nvSpPr>
        <p:spPr>
          <a:xfrm>
            <a:off x="7406897" y="2024236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11" name="Rounded Rectangle 310">
            <a:extLst>
              <a:ext uri="{FF2B5EF4-FFF2-40B4-BE49-F238E27FC236}">
                <a16:creationId xmlns:a16="http://schemas.microsoft.com/office/drawing/2014/main" id="{6888E789-766C-E74E-BF21-179AA5328187}"/>
              </a:ext>
            </a:extLst>
          </p:cNvPr>
          <p:cNvSpPr/>
          <p:nvPr/>
        </p:nvSpPr>
        <p:spPr>
          <a:xfrm>
            <a:off x="7875069" y="2031002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F443030-C9B0-234B-9432-7BFAC82DD8F9}"/>
              </a:ext>
            </a:extLst>
          </p:cNvPr>
          <p:cNvSpPr/>
          <p:nvPr/>
        </p:nvSpPr>
        <p:spPr>
          <a:xfrm>
            <a:off x="6926316" y="2719657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21" name="Rounded Rectangle 320">
            <a:extLst>
              <a:ext uri="{FF2B5EF4-FFF2-40B4-BE49-F238E27FC236}">
                <a16:creationId xmlns:a16="http://schemas.microsoft.com/office/drawing/2014/main" id="{FDDD475E-D494-1D47-BAE0-F17391463EB4}"/>
              </a:ext>
            </a:extLst>
          </p:cNvPr>
          <p:cNvSpPr/>
          <p:nvPr/>
        </p:nvSpPr>
        <p:spPr>
          <a:xfrm>
            <a:off x="7384460" y="2728070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3D19231E-E2D6-1F42-A5CD-3AA860B48700}"/>
              </a:ext>
            </a:extLst>
          </p:cNvPr>
          <p:cNvSpPr/>
          <p:nvPr/>
        </p:nvSpPr>
        <p:spPr>
          <a:xfrm>
            <a:off x="7852632" y="2734836"/>
            <a:ext cx="438350" cy="22038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4A1F54-5483-5B45-BCBD-27C5C0C7C1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Local D</a:t>
            </a:r>
            <a:r>
              <a:rPr lang="en-GB" dirty="0"/>
              <a:t>a</a:t>
            </a:r>
            <a:r>
              <a:rPr lang="en-ES" dirty="0"/>
              <a:t>ta-Set Shuffling</a:t>
            </a:r>
          </a:p>
          <a:p>
            <a:endParaRPr lang="en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02DFA-4381-4147-8CB6-C8C8B3DB2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ES" dirty="0"/>
              <a:t>Data Parallelism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FD05B-FFE3-2E4A-BE82-93172DBB45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524" y="954137"/>
            <a:ext cx="5153705" cy="3734464"/>
          </a:xfrm>
        </p:spPr>
        <p:txBody>
          <a:bodyPr/>
          <a:lstStyle/>
          <a:p>
            <a:r>
              <a:rPr lang="en-ES" dirty="0"/>
              <a:t>Each worker shuffles its local data-set chunck as soon as a new training is initiate with no master intervention</a:t>
            </a:r>
          </a:p>
          <a:p>
            <a:pPr lvl="1"/>
            <a:r>
              <a:rPr lang="en-ES" dirty="0"/>
              <a:t>The communication is </a:t>
            </a:r>
            <a:r>
              <a:rPr lang="en-ES" b="1" dirty="0"/>
              <a:t>completely remove</a:t>
            </a:r>
            <a:r>
              <a:rPr lang="en-ES" dirty="0"/>
              <a:t> </a:t>
            </a: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E3C36E83-0F8C-F946-AA26-B05DD608AD59}"/>
              </a:ext>
            </a:extLst>
          </p:cNvPr>
          <p:cNvSpPr/>
          <p:nvPr/>
        </p:nvSpPr>
        <p:spPr>
          <a:xfrm>
            <a:off x="7029160" y="2281209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A8463079-AE89-B648-8E8C-FDE0758381E0}"/>
              </a:ext>
            </a:extLst>
          </p:cNvPr>
          <p:cNvSpPr/>
          <p:nvPr/>
        </p:nvSpPr>
        <p:spPr>
          <a:xfrm>
            <a:off x="7434253" y="228380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3F4253FA-3D8D-FB40-A278-BDFCB9615B06}"/>
              </a:ext>
            </a:extLst>
          </p:cNvPr>
          <p:cNvSpPr/>
          <p:nvPr/>
        </p:nvSpPr>
        <p:spPr>
          <a:xfrm>
            <a:off x="7852846" y="2274236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F58A3B43-987F-894E-8EB0-4BC5703B9245}"/>
              </a:ext>
            </a:extLst>
          </p:cNvPr>
          <p:cNvSpPr/>
          <p:nvPr/>
        </p:nvSpPr>
        <p:spPr>
          <a:xfrm>
            <a:off x="7031378" y="298229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05B7FE05-3602-C540-8DDE-1973EA611FB3}"/>
              </a:ext>
            </a:extLst>
          </p:cNvPr>
          <p:cNvSpPr/>
          <p:nvPr/>
        </p:nvSpPr>
        <p:spPr>
          <a:xfrm>
            <a:off x="7432667" y="298229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DEBBB787-BA22-4744-B9EF-EE05A224BBC7}"/>
              </a:ext>
            </a:extLst>
          </p:cNvPr>
          <p:cNvSpPr/>
          <p:nvPr/>
        </p:nvSpPr>
        <p:spPr>
          <a:xfrm>
            <a:off x="7853216" y="2982298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50C13C59-0F7F-0C41-A7C4-F8D07BB59B2D}"/>
              </a:ext>
            </a:extLst>
          </p:cNvPr>
          <p:cNvCxnSpPr>
            <a:cxnSpLocks/>
            <a:stCxn id="259" idx="4"/>
            <a:endCxn id="262" idx="0"/>
          </p:cNvCxnSpPr>
          <p:nvPr/>
        </p:nvCxnSpPr>
        <p:spPr>
          <a:xfrm>
            <a:off x="7175354" y="2573597"/>
            <a:ext cx="2218" cy="40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A0A95D-FA36-2744-A7B4-147EAB5ADC8F}"/>
              </a:ext>
            </a:extLst>
          </p:cNvPr>
          <p:cNvCxnSpPr>
            <a:cxnSpLocks/>
            <a:stCxn id="260" idx="4"/>
            <a:endCxn id="263" idx="0"/>
          </p:cNvCxnSpPr>
          <p:nvPr/>
        </p:nvCxnSpPr>
        <p:spPr>
          <a:xfrm flipH="1">
            <a:off x="7578861" y="2576188"/>
            <a:ext cx="1586" cy="40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55B79B0D-41BE-3943-BA0C-35B78DD6E0B4}"/>
              </a:ext>
            </a:extLst>
          </p:cNvPr>
          <p:cNvCxnSpPr>
            <a:cxnSpLocks/>
            <a:stCxn id="261" idx="4"/>
            <a:endCxn id="264" idx="0"/>
          </p:cNvCxnSpPr>
          <p:nvPr/>
        </p:nvCxnSpPr>
        <p:spPr>
          <a:xfrm>
            <a:off x="7999040" y="2566624"/>
            <a:ext cx="370" cy="41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273">
            <a:extLst>
              <a:ext uri="{FF2B5EF4-FFF2-40B4-BE49-F238E27FC236}">
                <a16:creationId xmlns:a16="http://schemas.microsoft.com/office/drawing/2014/main" id="{0724CE2E-7618-274B-A889-E153D1AB8B03}"/>
              </a:ext>
            </a:extLst>
          </p:cNvPr>
          <p:cNvSpPr/>
          <p:nvPr/>
        </p:nvSpPr>
        <p:spPr>
          <a:xfrm>
            <a:off x="7436223" y="3527289"/>
            <a:ext cx="292388" cy="292388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5907D869-FA67-7C40-9CF6-FD5FF9AC5915}"/>
              </a:ext>
            </a:extLst>
          </p:cNvPr>
          <p:cNvCxnSpPr>
            <a:stCxn id="262" idx="4"/>
            <a:endCxn id="274" idx="0"/>
          </p:cNvCxnSpPr>
          <p:nvPr/>
        </p:nvCxnSpPr>
        <p:spPr>
          <a:xfrm>
            <a:off x="7177572" y="3274686"/>
            <a:ext cx="404845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7AEC92DA-AA0C-8C42-A85A-80C1F0E0F3B3}"/>
              </a:ext>
            </a:extLst>
          </p:cNvPr>
          <p:cNvCxnSpPr>
            <a:stCxn id="264" idx="4"/>
            <a:endCxn id="274" idx="0"/>
          </p:cNvCxnSpPr>
          <p:nvPr/>
        </p:nvCxnSpPr>
        <p:spPr>
          <a:xfrm flipH="1">
            <a:off x="7582417" y="3274686"/>
            <a:ext cx="416993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E42D9264-6452-3949-B037-DD45AA7103DB}"/>
              </a:ext>
            </a:extLst>
          </p:cNvPr>
          <p:cNvCxnSpPr>
            <a:stCxn id="263" idx="4"/>
            <a:endCxn id="274" idx="0"/>
          </p:cNvCxnSpPr>
          <p:nvPr/>
        </p:nvCxnSpPr>
        <p:spPr>
          <a:xfrm>
            <a:off x="7578861" y="3274686"/>
            <a:ext cx="3556" cy="25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Rectangle 277">
            <a:extLst>
              <a:ext uri="{FF2B5EF4-FFF2-40B4-BE49-F238E27FC236}">
                <a16:creationId xmlns:a16="http://schemas.microsoft.com/office/drawing/2014/main" id="{738DC094-2E17-3B41-B9F2-47F8D0523EF4}"/>
              </a:ext>
            </a:extLst>
          </p:cNvPr>
          <p:cNvSpPr/>
          <p:nvPr/>
        </p:nvSpPr>
        <p:spPr>
          <a:xfrm>
            <a:off x="6528440" y="886790"/>
            <a:ext cx="1978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dirty="0" err="1">
                <a:latin typeface="Raleway" pitchFamily="2" charset="77"/>
              </a:rPr>
              <a:t>Removing</a:t>
            </a:r>
            <a:r>
              <a:rPr lang="es-ES" sz="1200" dirty="0">
                <a:latin typeface="Raleway" pitchFamily="2" charset="77"/>
              </a:rPr>
              <a:t> </a:t>
            </a:r>
            <a:r>
              <a:rPr lang="es-ES" sz="1200" dirty="0" err="1">
                <a:latin typeface="Raleway" pitchFamily="2" charset="77"/>
              </a:rPr>
              <a:t>Synchronzation</a:t>
            </a:r>
            <a:endParaRPr lang="en-ES" sz="1200" dirty="0">
              <a:latin typeface="Raleway" pitchFamily="2" charset="77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440DA8B7-A4C6-AD45-86B5-4FCF79159A95}"/>
              </a:ext>
            </a:extLst>
          </p:cNvPr>
          <p:cNvSpPr/>
          <p:nvPr/>
        </p:nvSpPr>
        <p:spPr>
          <a:xfrm>
            <a:off x="7020771" y="1629503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1050" i="1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98CC2D1F-CE96-7A4F-84C5-CB1946B659E8}"/>
              </a:ext>
            </a:extLst>
          </p:cNvPr>
          <p:cNvSpPr/>
          <p:nvPr/>
        </p:nvSpPr>
        <p:spPr>
          <a:xfrm>
            <a:off x="7425864" y="1632094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59B12CB5-2F45-8B44-B363-14FE74BECD9F}"/>
              </a:ext>
            </a:extLst>
          </p:cNvPr>
          <p:cNvSpPr/>
          <p:nvPr/>
        </p:nvSpPr>
        <p:spPr>
          <a:xfrm>
            <a:off x="7844457" y="1622530"/>
            <a:ext cx="292388" cy="29238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13EACEA8-35F5-C940-88BF-902C9088879C}"/>
              </a:ext>
            </a:extLst>
          </p:cNvPr>
          <p:cNvCxnSpPr>
            <a:cxnSpLocks/>
            <a:stCxn id="279" idx="4"/>
            <a:endCxn id="259" idx="0"/>
          </p:cNvCxnSpPr>
          <p:nvPr/>
        </p:nvCxnSpPr>
        <p:spPr>
          <a:xfrm>
            <a:off x="7166965" y="1921891"/>
            <a:ext cx="8389" cy="35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6C7ABCB0-A175-6D40-A3C0-989856F834EB}"/>
              </a:ext>
            </a:extLst>
          </p:cNvPr>
          <p:cNvCxnSpPr>
            <a:cxnSpLocks/>
            <a:stCxn id="280" idx="4"/>
            <a:endCxn id="260" idx="0"/>
          </p:cNvCxnSpPr>
          <p:nvPr/>
        </p:nvCxnSpPr>
        <p:spPr>
          <a:xfrm>
            <a:off x="7572058" y="1924482"/>
            <a:ext cx="8389" cy="35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909D6699-3EAF-7242-AB47-32BD9037ADA2}"/>
              </a:ext>
            </a:extLst>
          </p:cNvPr>
          <p:cNvCxnSpPr>
            <a:cxnSpLocks/>
            <a:stCxn id="281" idx="4"/>
            <a:endCxn id="261" idx="0"/>
          </p:cNvCxnSpPr>
          <p:nvPr/>
        </p:nvCxnSpPr>
        <p:spPr>
          <a:xfrm>
            <a:off x="7990651" y="1914918"/>
            <a:ext cx="8389" cy="35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Can 293">
            <a:extLst>
              <a:ext uri="{FF2B5EF4-FFF2-40B4-BE49-F238E27FC236}">
                <a16:creationId xmlns:a16="http://schemas.microsoft.com/office/drawing/2014/main" id="{7F264BA6-96F6-E64B-B2C8-4411C6199272}"/>
              </a:ext>
            </a:extLst>
          </p:cNvPr>
          <p:cNvSpPr/>
          <p:nvPr/>
        </p:nvSpPr>
        <p:spPr>
          <a:xfrm>
            <a:off x="6909821" y="1410526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95" name="Can 294">
            <a:extLst>
              <a:ext uri="{FF2B5EF4-FFF2-40B4-BE49-F238E27FC236}">
                <a16:creationId xmlns:a16="http://schemas.microsoft.com/office/drawing/2014/main" id="{16E547B2-DEA7-6D43-A306-43FE30F54470}"/>
              </a:ext>
            </a:extLst>
          </p:cNvPr>
          <p:cNvSpPr/>
          <p:nvPr/>
        </p:nvSpPr>
        <p:spPr>
          <a:xfrm>
            <a:off x="7111128" y="140399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96" name="Can 295">
            <a:extLst>
              <a:ext uri="{FF2B5EF4-FFF2-40B4-BE49-F238E27FC236}">
                <a16:creationId xmlns:a16="http://schemas.microsoft.com/office/drawing/2014/main" id="{D94756E4-F624-4549-B868-2358650CE9B7}"/>
              </a:ext>
            </a:extLst>
          </p:cNvPr>
          <p:cNvSpPr/>
          <p:nvPr/>
        </p:nvSpPr>
        <p:spPr>
          <a:xfrm>
            <a:off x="7390564" y="140579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97" name="Can 296">
            <a:extLst>
              <a:ext uri="{FF2B5EF4-FFF2-40B4-BE49-F238E27FC236}">
                <a16:creationId xmlns:a16="http://schemas.microsoft.com/office/drawing/2014/main" id="{C0C0FCF0-8BBF-DE40-8591-AE51DCEFA0D9}"/>
              </a:ext>
            </a:extLst>
          </p:cNvPr>
          <p:cNvSpPr/>
          <p:nvPr/>
        </p:nvSpPr>
        <p:spPr>
          <a:xfrm>
            <a:off x="7594834" y="141258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98" name="Can 297">
            <a:extLst>
              <a:ext uri="{FF2B5EF4-FFF2-40B4-BE49-F238E27FC236}">
                <a16:creationId xmlns:a16="http://schemas.microsoft.com/office/drawing/2014/main" id="{A1B14BD7-F430-DD48-94F0-56666C423A26}"/>
              </a:ext>
            </a:extLst>
          </p:cNvPr>
          <p:cNvSpPr/>
          <p:nvPr/>
        </p:nvSpPr>
        <p:spPr>
          <a:xfrm>
            <a:off x="7875646" y="1406684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299" name="Can 298">
            <a:extLst>
              <a:ext uri="{FF2B5EF4-FFF2-40B4-BE49-F238E27FC236}">
                <a16:creationId xmlns:a16="http://schemas.microsoft.com/office/drawing/2014/main" id="{8D464AB4-4F73-F84F-8602-766B5A05736D}"/>
              </a:ext>
            </a:extLst>
          </p:cNvPr>
          <p:cNvSpPr/>
          <p:nvPr/>
        </p:nvSpPr>
        <p:spPr>
          <a:xfrm>
            <a:off x="8079670" y="1405992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23188D6A-1563-2C46-88F7-3D547CFAD712}"/>
              </a:ext>
            </a:extLst>
          </p:cNvPr>
          <p:cNvSpPr/>
          <p:nvPr/>
        </p:nvSpPr>
        <p:spPr>
          <a:xfrm>
            <a:off x="6887573" y="1372774"/>
            <a:ext cx="1343596" cy="2203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01" name="Can 300">
            <a:extLst>
              <a:ext uri="{FF2B5EF4-FFF2-40B4-BE49-F238E27FC236}">
                <a16:creationId xmlns:a16="http://schemas.microsoft.com/office/drawing/2014/main" id="{9B80D8FC-A6C7-E445-B839-5A72BAD91B29}"/>
              </a:ext>
            </a:extLst>
          </p:cNvPr>
          <p:cNvSpPr/>
          <p:nvPr/>
        </p:nvSpPr>
        <p:spPr>
          <a:xfrm>
            <a:off x="6272204" y="1323085"/>
            <a:ext cx="302998" cy="319762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i="1"/>
          </a:p>
        </p:txBody>
      </p: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C2281C89-B51D-2345-BA18-D6883B6D4E13}"/>
              </a:ext>
            </a:extLst>
          </p:cNvPr>
          <p:cNvCxnSpPr>
            <a:cxnSpLocks/>
            <a:stCxn id="301" idx="4"/>
            <a:endCxn id="300" idx="1"/>
          </p:cNvCxnSpPr>
          <p:nvPr/>
        </p:nvCxnSpPr>
        <p:spPr>
          <a:xfrm>
            <a:off x="6575202" y="1482966"/>
            <a:ext cx="31237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Can 302">
            <a:extLst>
              <a:ext uri="{FF2B5EF4-FFF2-40B4-BE49-F238E27FC236}">
                <a16:creationId xmlns:a16="http://schemas.microsoft.com/office/drawing/2014/main" id="{E95109E8-FA3E-EF48-9D29-44AE0E0B3B60}"/>
              </a:ext>
            </a:extLst>
          </p:cNvPr>
          <p:cNvSpPr/>
          <p:nvPr/>
        </p:nvSpPr>
        <p:spPr>
          <a:xfrm>
            <a:off x="6990701" y="206310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04" name="Can 303">
            <a:extLst>
              <a:ext uri="{FF2B5EF4-FFF2-40B4-BE49-F238E27FC236}">
                <a16:creationId xmlns:a16="http://schemas.microsoft.com/office/drawing/2014/main" id="{94028BB6-5FA4-9C40-AE83-F9E958B5FA99}"/>
              </a:ext>
            </a:extLst>
          </p:cNvPr>
          <p:cNvSpPr/>
          <p:nvPr/>
        </p:nvSpPr>
        <p:spPr>
          <a:xfrm>
            <a:off x="7192008" y="2056571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05" name="Can 304">
            <a:extLst>
              <a:ext uri="{FF2B5EF4-FFF2-40B4-BE49-F238E27FC236}">
                <a16:creationId xmlns:a16="http://schemas.microsoft.com/office/drawing/2014/main" id="{B78D152D-EF61-F747-82DF-BBDC01D10F27}"/>
              </a:ext>
            </a:extLst>
          </p:cNvPr>
          <p:cNvSpPr/>
          <p:nvPr/>
        </p:nvSpPr>
        <p:spPr>
          <a:xfrm>
            <a:off x="7436719" y="2071806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06" name="Can 305">
            <a:extLst>
              <a:ext uri="{FF2B5EF4-FFF2-40B4-BE49-F238E27FC236}">
                <a16:creationId xmlns:a16="http://schemas.microsoft.com/office/drawing/2014/main" id="{2F5276EA-5858-324F-B7FF-AE32AE24122A}"/>
              </a:ext>
            </a:extLst>
          </p:cNvPr>
          <p:cNvSpPr/>
          <p:nvPr/>
        </p:nvSpPr>
        <p:spPr>
          <a:xfrm>
            <a:off x="7638026" y="206527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07" name="Can 306">
            <a:extLst>
              <a:ext uri="{FF2B5EF4-FFF2-40B4-BE49-F238E27FC236}">
                <a16:creationId xmlns:a16="http://schemas.microsoft.com/office/drawing/2014/main" id="{4EAE7CD7-8703-754A-BC85-C448CA04E727}"/>
              </a:ext>
            </a:extLst>
          </p:cNvPr>
          <p:cNvSpPr/>
          <p:nvPr/>
        </p:nvSpPr>
        <p:spPr>
          <a:xfrm>
            <a:off x="7902807" y="2071227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08" name="Can 307">
            <a:extLst>
              <a:ext uri="{FF2B5EF4-FFF2-40B4-BE49-F238E27FC236}">
                <a16:creationId xmlns:a16="http://schemas.microsoft.com/office/drawing/2014/main" id="{B9EDE369-05D0-F742-8B76-AB51742A73CD}"/>
              </a:ext>
            </a:extLst>
          </p:cNvPr>
          <p:cNvSpPr/>
          <p:nvPr/>
        </p:nvSpPr>
        <p:spPr>
          <a:xfrm>
            <a:off x="8104114" y="2064691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14" name="Can 313">
            <a:extLst>
              <a:ext uri="{FF2B5EF4-FFF2-40B4-BE49-F238E27FC236}">
                <a16:creationId xmlns:a16="http://schemas.microsoft.com/office/drawing/2014/main" id="{001C646A-113A-7D4C-B913-D997979FEF55}"/>
              </a:ext>
            </a:extLst>
          </p:cNvPr>
          <p:cNvSpPr/>
          <p:nvPr/>
        </p:nvSpPr>
        <p:spPr>
          <a:xfrm>
            <a:off x="6968264" y="2766941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1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15" name="Can 314">
            <a:extLst>
              <a:ext uri="{FF2B5EF4-FFF2-40B4-BE49-F238E27FC236}">
                <a16:creationId xmlns:a16="http://schemas.microsoft.com/office/drawing/2014/main" id="{A3B7E20A-F988-3C4E-BB5E-1A9CA21E70C7}"/>
              </a:ext>
            </a:extLst>
          </p:cNvPr>
          <p:cNvSpPr/>
          <p:nvPr/>
        </p:nvSpPr>
        <p:spPr>
          <a:xfrm>
            <a:off x="7169571" y="276040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2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16" name="Can 315">
            <a:extLst>
              <a:ext uri="{FF2B5EF4-FFF2-40B4-BE49-F238E27FC236}">
                <a16:creationId xmlns:a16="http://schemas.microsoft.com/office/drawing/2014/main" id="{62FFA278-710C-7042-800A-E229A97D808E}"/>
              </a:ext>
            </a:extLst>
          </p:cNvPr>
          <p:cNvSpPr/>
          <p:nvPr/>
        </p:nvSpPr>
        <p:spPr>
          <a:xfrm>
            <a:off x="7414282" y="2775640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3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17" name="Can 316">
            <a:extLst>
              <a:ext uri="{FF2B5EF4-FFF2-40B4-BE49-F238E27FC236}">
                <a16:creationId xmlns:a16="http://schemas.microsoft.com/office/drawing/2014/main" id="{4B3EA3FB-40ED-4247-A9EE-9D4FB0D39AD8}"/>
              </a:ext>
            </a:extLst>
          </p:cNvPr>
          <p:cNvSpPr/>
          <p:nvPr/>
        </p:nvSpPr>
        <p:spPr>
          <a:xfrm>
            <a:off x="7615589" y="2769104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4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18" name="Can 317">
            <a:extLst>
              <a:ext uri="{FF2B5EF4-FFF2-40B4-BE49-F238E27FC236}">
                <a16:creationId xmlns:a16="http://schemas.microsoft.com/office/drawing/2014/main" id="{0183FB87-90F0-8342-8083-559E5DF4CB73}"/>
              </a:ext>
            </a:extLst>
          </p:cNvPr>
          <p:cNvSpPr/>
          <p:nvPr/>
        </p:nvSpPr>
        <p:spPr>
          <a:xfrm>
            <a:off x="7880370" y="2775061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5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  <p:sp>
        <p:nvSpPr>
          <p:cNvPr id="319" name="Can 318">
            <a:extLst>
              <a:ext uri="{FF2B5EF4-FFF2-40B4-BE49-F238E27FC236}">
                <a16:creationId xmlns:a16="http://schemas.microsoft.com/office/drawing/2014/main" id="{7D36A35F-2625-804A-BF65-4217F705D22E}"/>
              </a:ext>
            </a:extLst>
          </p:cNvPr>
          <p:cNvSpPr/>
          <p:nvPr/>
        </p:nvSpPr>
        <p:spPr>
          <a:xfrm>
            <a:off x="8081677" y="2768525"/>
            <a:ext cx="151499" cy="15988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i="1" dirty="0">
                <a:solidFill>
                  <a:schemeClr val="tx1"/>
                </a:solidFill>
                <a:latin typeface="Raleway" pitchFamily="2" charset="77"/>
                <a:cs typeface="Calibri" panose="020F0502020204030204" pitchFamily="34" charset="0"/>
              </a:rPr>
              <a:t>6</a:t>
            </a:r>
            <a:endParaRPr lang="en-ES" i="1" dirty="0">
              <a:solidFill>
                <a:schemeClr val="tx1"/>
              </a:solidFill>
              <a:latin typeface="Raleway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09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49E157-397E-1441-AC26-69D813D19E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Parallel Performance vs. Accuracy Trade-off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DB22B-A759-4549-8A6D-E8FFA666E2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ES" dirty="0"/>
              <a:t>Data Parallelism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C42BD9B-2EB1-EF4F-9733-9B67745455F4}"/>
              </a:ext>
            </a:extLst>
          </p:cNvPr>
          <p:cNvCxnSpPr/>
          <p:nvPr/>
        </p:nvCxnSpPr>
        <p:spPr>
          <a:xfrm>
            <a:off x="1464733" y="1303531"/>
            <a:ext cx="6553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D277D090-6870-CA40-9741-8DF5909A1FD3}"/>
              </a:ext>
            </a:extLst>
          </p:cNvPr>
          <p:cNvSpPr txBox="1"/>
          <p:nvPr/>
        </p:nvSpPr>
        <p:spPr>
          <a:xfrm>
            <a:off x="3432104" y="922984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00" b="1" dirty="0">
                <a:latin typeface="Raleway" pitchFamily="2" charset="77"/>
              </a:rPr>
              <a:t>Parallel Performance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B7D03A0-4585-6144-AA10-B852695EDEE3}"/>
              </a:ext>
            </a:extLst>
          </p:cNvPr>
          <p:cNvCxnSpPr>
            <a:cxnSpLocks/>
          </p:cNvCxnSpPr>
          <p:nvPr/>
        </p:nvCxnSpPr>
        <p:spPr>
          <a:xfrm flipH="1">
            <a:off x="1464733" y="1547736"/>
            <a:ext cx="6553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D636AA36-B49D-BE46-9055-AA42F6B2AC2C}"/>
              </a:ext>
            </a:extLst>
          </p:cNvPr>
          <p:cNvSpPr txBox="1"/>
          <p:nvPr/>
        </p:nvSpPr>
        <p:spPr>
          <a:xfrm>
            <a:off x="3951273" y="1606070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00" b="1" dirty="0">
                <a:latin typeface="Raleway" pitchFamily="2" charset="77"/>
              </a:rPr>
              <a:t>Accuracy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9152F65-C28D-4C45-9A29-36B763FAAD3F}"/>
              </a:ext>
            </a:extLst>
          </p:cNvPr>
          <p:cNvSpPr txBox="1"/>
          <p:nvPr/>
        </p:nvSpPr>
        <p:spPr>
          <a:xfrm>
            <a:off x="8017933" y="11221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800" dirty="0"/>
              <a:t>+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527AB4E-F60A-C344-B092-E4390BC66423}"/>
              </a:ext>
            </a:extLst>
          </p:cNvPr>
          <p:cNvSpPr txBox="1"/>
          <p:nvPr/>
        </p:nvSpPr>
        <p:spPr>
          <a:xfrm>
            <a:off x="1152346" y="13630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800" dirty="0"/>
              <a:t>+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245CBCE-B72A-8046-930C-9651543E6246}"/>
              </a:ext>
            </a:extLst>
          </p:cNvPr>
          <p:cNvSpPr txBox="1"/>
          <p:nvPr/>
        </p:nvSpPr>
        <p:spPr>
          <a:xfrm>
            <a:off x="8033963" y="130163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dirty="0"/>
              <a:t>-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F36C0C3-5837-DD48-A4C2-A07740D0608F}"/>
              </a:ext>
            </a:extLst>
          </p:cNvPr>
          <p:cNvSpPr txBox="1"/>
          <p:nvPr/>
        </p:nvSpPr>
        <p:spPr>
          <a:xfrm>
            <a:off x="1167744" y="103417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dirty="0"/>
              <a:t>-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6B141BB3-EC3E-7749-9AD0-A289DD5E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819" y="2194983"/>
            <a:ext cx="1719377" cy="2361781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C6792EDD-788C-5144-828D-ECFAD3A66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32" y="2194983"/>
            <a:ext cx="1608667" cy="2355548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24448EF9-9900-304E-9326-0C82A803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142" y="2185489"/>
            <a:ext cx="1722900" cy="2267998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F590B034-77E7-6D49-B81A-67FA13A03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9" y="2194984"/>
            <a:ext cx="2530037" cy="22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0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27C9-6C88-0C43-97B9-B075507C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Motivation: HPC and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403963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C634-EC1E-3F45-9535-A41AB537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2220040"/>
            <a:ext cx="6189132" cy="993775"/>
          </a:xfrm>
        </p:spPr>
        <p:txBody>
          <a:bodyPr/>
          <a:lstStyle/>
          <a:p>
            <a:r>
              <a:rPr lang="en-ES" sz="2800" dirty="0"/>
              <a:t>Distribution of Training with the DeepHealth HPC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55990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B803-DDC3-214F-B172-345E4F320C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Parallel Programming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49AB0-5CF7-E045-950A-1B71C3AF8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0FE38-1634-3144-A8B2-A65A272970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524" y="954137"/>
            <a:ext cx="5773209" cy="3734464"/>
          </a:xfrm>
        </p:spPr>
        <p:txBody>
          <a:bodyPr/>
          <a:lstStyle/>
          <a:p>
            <a:r>
              <a:rPr lang="en-GB" dirty="0"/>
              <a:t>A set of programming elements to describe the parallel behaviour of an application and abstract the complexities of the underlying parallel platform</a:t>
            </a:r>
          </a:p>
          <a:p>
            <a:pPr lvl="1"/>
            <a:r>
              <a:rPr lang="en-GB" dirty="0"/>
              <a:t>Granularity level of parallelism exploited: instruction, statement, loop, procedural</a:t>
            </a:r>
          </a:p>
          <a:p>
            <a:pPr lvl="1"/>
            <a:r>
              <a:rPr lang="en-GB" dirty="0"/>
              <a:t>Synchronization model: coarse-grain, fine-grain</a:t>
            </a:r>
          </a:p>
          <a:p>
            <a:pPr lvl="1"/>
            <a:r>
              <a:rPr lang="en-GB" dirty="0"/>
              <a:t>Execution model: fork-join, thread-pool, etc.</a:t>
            </a:r>
          </a:p>
          <a:p>
            <a:pPr lvl="1"/>
            <a:r>
              <a:rPr lang="en-GB" dirty="0"/>
              <a:t>Memory model: Shared, distributed</a:t>
            </a:r>
          </a:p>
          <a:p>
            <a:r>
              <a:rPr lang="en-GB" dirty="0"/>
              <a:t>Mandatory to properly describe the </a:t>
            </a:r>
            <a:r>
              <a:rPr lang="en-GB" b="1" dirty="0"/>
              <a:t>parallel nature of the application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5DFEB-76B1-4840-8903-C5386605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340" y="831399"/>
            <a:ext cx="1234441" cy="1807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C1A9B-D998-AE41-A915-71AAF754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99" y="2868954"/>
            <a:ext cx="1315914" cy="18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4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813375-BC1D-9D43-B96A-88324B5F74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Parallel Programming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D7687-967D-AA4D-A51D-D36659487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CF5E6-6635-7245-BEBA-81F67A794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524" y="954137"/>
            <a:ext cx="4723343" cy="3734464"/>
          </a:xfrm>
        </p:spPr>
        <p:txBody>
          <a:bodyPr/>
          <a:lstStyle/>
          <a:p>
            <a:r>
              <a:rPr lang="en-GB" sz="1800" dirty="0"/>
              <a:t>Mandatory to enhance </a:t>
            </a:r>
            <a:r>
              <a:rPr lang="en-GB" sz="1800" b="1" dirty="0"/>
              <a:t>productivity</a:t>
            </a:r>
          </a:p>
          <a:p>
            <a:pPr lvl="1"/>
            <a:r>
              <a:rPr lang="en-GB" sz="1600" b="1" dirty="0"/>
              <a:t>Programmability. </a:t>
            </a:r>
            <a:r>
              <a:rPr lang="en-GB" sz="1600" dirty="0"/>
              <a:t>Abstracts the parallelism while hiding the underlying computing platform complexities</a:t>
            </a:r>
          </a:p>
          <a:p>
            <a:pPr lvl="1"/>
            <a:r>
              <a:rPr lang="en-GB" sz="1600" b="1" dirty="0"/>
              <a:t>Portability/scalability</a:t>
            </a:r>
            <a:r>
              <a:rPr lang="en-GB" sz="1600" dirty="0"/>
              <a:t>. The same source code is valid in different parallel platforms</a:t>
            </a:r>
          </a:p>
          <a:p>
            <a:pPr lvl="1"/>
            <a:r>
              <a:rPr lang="en-GB" sz="1600" b="1" dirty="0"/>
              <a:t>Performance. </a:t>
            </a:r>
            <a:r>
              <a:rPr lang="en-GB" sz="1600" dirty="0"/>
              <a:t>Rely on run-time mechanisms to exploit the performance capabilities of parallel platforms </a:t>
            </a:r>
          </a:p>
          <a:p>
            <a:endParaRPr lang="en-GB" sz="1800" dirty="0"/>
          </a:p>
          <a:p>
            <a:endParaRPr lang="en-E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7E96DC-BDF9-6945-8CBB-C6647D296ACB}"/>
              </a:ext>
            </a:extLst>
          </p:cNvPr>
          <p:cNvSpPr/>
          <p:nvPr/>
        </p:nvSpPr>
        <p:spPr>
          <a:xfrm>
            <a:off x="6338115" y="1752858"/>
            <a:ext cx="2187817" cy="149454"/>
          </a:xfrm>
          <a:prstGeom prst="roundRect">
            <a:avLst>
              <a:gd name="adj" fmla="val 455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00"/>
                </a:solidFill>
                <a:latin typeface="Raleway" pitchFamily="2" charset="77"/>
              </a:rPr>
              <a:t>Parallel Programming Models</a:t>
            </a:r>
          </a:p>
        </p:txBody>
      </p:sp>
      <p:pic>
        <p:nvPicPr>
          <p:cNvPr id="6" name="Picture 5" descr="img.jpg">
            <a:extLst>
              <a:ext uri="{FF2B5EF4-FFF2-40B4-BE49-F238E27FC236}">
                <a16:creationId xmlns:a16="http://schemas.microsoft.com/office/drawing/2014/main" id="{F586BBD9-27E3-D74E-BFE5-22EAF6AC0C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1018" y="1028842"/>
            <a:ext cx="1221554" cy="64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2073D-1A28-3142-81E5-9684F5629E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316" y="4028938"/>
            <a:ext cx="1242205" cy="49688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8FB769-86CE-3C40-A53D-0F630DF90AD3}"/>
              </a:ext>
            </a:extLst>
          </p:cNvPr>
          <p:cNvSpPr/>
          <p:nvPr/>
        </p:nvSpPr>
        <p:spPr>
          <a:xfrm>
            <a:off x="6338116" y="3800879"/>
            <a:ext cx="1766026" cy="177908"/>
          </a:xfrm>
          <a:prstGeom prst="roundRect">
            <a:avLst>
              <a:gd name="adj" fmla="val 455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00"/>
                </a:solidFill>
                <a:latin typeface="Raleway" pitchFamily="2" charset="77"/>
              </a:rPr>
              <a:t>Conventional Models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C4DE16C-7792-3A4C-97E3-FF7A1662E0C0}"/>
              </a:ext>
            </a:extLst>
          </p:cNvPr>
          <p:cNvSpPr/>
          <p:nvPr/>
        </p:nvSpPr>
        <p:spPr>
          <a:xfrm rot="16200000">
            <a:off x="7190018" y="3501154"/>
            <a:ext cx="295687" cy="24175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7EEBB31-377D-BA44-9D83-FBCECA97555A}"/>
              </a:ext>
            </a:extLst>
          </p:cNvPr>
          <p:cNvSpPr/>
          <p:nvPr/>
        </p:nvSpPr>
        <p:spPr>
          <a:xfrm rot="5400000">
            <a:off x="7129746" y="1970999"/>
            <a:ext cx="295687" cy="24175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6">
            <a:extLst>
              <a:ext uri="{FF2B5EF4-FFF2-40B4-BE49-F238E27FC236}">
                <a16:creationId xmlns:a16="http://schemas.microsoft.com/office/drawing/2014/main" id="{826C3D5F-58C3-FD46-884B-8D202E5E4E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" r="5988"/>
          <a:stretch/>
        </p:blipFill>
        <p:spPr>
          <a:xfrm>
            <a:off x="6399910" y="2672604"/>
            <a:ext cx="961520" cy="721548"/>
          </a:xfrm>
          <a:prstGeom prst="rect">
            <a:avLst/>
          </a:prstGeom>
        </p:spPr>
      </p:pic>
      <p:pic>
        <p:nvPicPr>
          <p:cNvPr id="16" name="Imagen 8">
            <a:extLst>
              <a:ext uri="{FF2B5EF4-FFF2-40B4-BE49-F238E27FC236}">
                <a16:creationId xmlns:a16="http://schemas.microsoft.com/office/drawing/2014/main" id="{FE4195B6-DF63-724F-8753-EC5FA2B72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019" y="2282877"/>
            <a:ext cx="857517" cy="53276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C063C9B-9503-684E-8684-AD7BA321C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t="17891" r="17092" b="5449"/>
          <a:stretch/>
        </p:blipFill>
        <p:spPr bwMode="auto">
          <a:xfrm>
            <a:off x="7053350" y="2342335"/>
            <a:ext cx="690235" cy="49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Amazon Web Services - Wikipedia, la enciclopedia libre">
            <a:extLst>
              <a:ext uri="{FF2B5EF4-FFF2-40B4-BE49-F238E27FC236}">
                <a16:creationId xmlns:a16="http://schemas.microsoft.com/office/drawing/2014/main" id="{A6EB3542-13EB-F940-89F3-DBF0228F2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48" y="2966092"/>
            <a:ext cx="608543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48252420-F43E-1748-8F4B-3E6735E1C6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b="16930"/>
          <a:stretch/>
        </p:blipFill>
        <p:spPr>
          <a:xfrm>
            <a:off x="2472070" y="3534131"/>
            <a:ext cx="2620926" cy="13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5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2CFCA-14CF-D840-AF76-1CFEE900B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ES" dirty="0"/>
              <a:t>Types of Parallel Programming Models</a:t>
            </a:r>
          </a:p>
          <a:p>
            <a:endParaRPr lang="en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3EB5E-DA7F-8F43-85B0-FA599E218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B3E95-F191-B94E-A8B7-DEDFC1FCC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Hardware-centric</a:t>
            </a:r>
          </a:p>
          <a:p>
            <a:pPr lvl="1"/>
            <a:r>
              <a:rPr lang="en-GB" dirty="0"/>
              <a:t>Provide a user-friendly interface to tune the application to native platform features, e.g., </a:t>
            </a:r>
            <a:r>
              <a:rPr lang="en-GB" b="1" dirty="0"/>
              <a:t>NVIDIA CUDA</a:t>
            </a:r>
          </a:p>
          <a:p>
            <a:pPr lvl="1"/>
            <a:r>
              <a:rPr lang="en-GB" dirty="0"/>
              <a:t>None portable</a:t>
            </a:r>
          </a:p>
          <a:p>
            <a:r>
              <a:rPr lang="en-GB" dirty="0"/>
              <a:t>Application-centric</a:t>
            </a:r>
          </a:p>
          <a:p>
            <a:pPr lvl="1"/>
            <a:r>
              <a:rPr lang="en-GB" dirty="0"/>
              <a:t>The application must </a:t>
            </a:r>
            <a:r>
              <a:rPr lang="en-GB" dirty="0" err="1"/>
              <a:t>fulfill</a:t>
            </a:r>
            <a:r>
              <a:rPr lang="en-GB" dirty="0"/>
              <a:t> the execution model to exploit parallelism facilitating portability, e.g. </a:t>
            </a:r>
            <a:r>
              <a:rPr lang="en-GB" b="1" dirty="0"/>
              <a:t>OpenCL</a:t>
            </a:r>
            <a:endParaRPr lang="en-GB" dirty="0"/>
          </a:p>
          <a:p>
            <a:pPr lvl="2"/>
            <a:r>
              <a:rPr lang="en-GB" dirty="0"/>
              <a:t>May require a full rewriting process of the application, impacting on programmability</a:t>
            </a:r>
          </a:p>
          <a:p>
            <a:r>
              <a:rPr lang="en-GB" dirty="0"/>
              <a:t>Parallelism-centric</a:t>
            </a:r>
          </a:p>
          <a:p>
            <a:pPr lvl="1"/>
            <a:r>
              <a:rPr lang="en-GB" dirty="0"/>
              <a:t>Parallelism is expressed by means of constructs various levels of abstraction, e.g. POSIX threads, </a:t>
            </a:r>
            <a:r>
              <a:rPr lang="en-GB" b="1" dirty="0"/>
              <a:t>OpenMP</a:t>
            </a:r>
            <a:r>
              <a:rPr lang="en-GB" dirty="0"/>
              <a:t>, </a:t>
            </a:r>
            <a:r>
              <a:rPr lang="en-GB" dirty="0" err="1"/>
              <a:t>OpenACC</a:t>
            </a:r>
            <a:r>
              <a:rPr lang="en-GB" dirty="0"/>
              <a:t>, MPI, </a:t>
            </a:r>
            <a:r>
              <a:rPr lang="en-GB" b="1" dirty="0"/>
              <a:t>COMPSs</a:t>
            </a:r>
            <a:r>
              <a:rPr lang="en-GB" dirty="0"/>
              <a:t>, Spark, Ray</a:t>
            </a:r>
          </a:p>
          <a:p>
            <a:pPr lvl="1"/>
            <a:r>
              <a:rPr lang="en-GB" dirty="0"/>
              <a:t>This approach allows flexibility and expressiveness, while decoupling design from implementation </a:t>
            </a:r>
          </a:p>
          <a:p>
            <a:endParaRPr lang="en-GB" dirty="0"/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445155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C6FA8-BF78-B941-84AD-8CF3A23FC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1230" y="129650"/>
            <a:ext cx="5523872" cy="687131"/>
          </a:xfrm>
        </p:spPr>
        <p:txBody>
          <a:bodyPr/>
          <a:lstStyle/>
          <a:p>
            <a:pPr algn="l"/>
            <a:r>
              <a:rPr lang="en-ES" sz="2000" dirty="0"/>
              <a:t>Exploitation of Parallel Capabilities of HPC Infrastructures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2280A-D09D-6344-930F-0E7B99B046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911" y="851487"/>
            <a:ext cx="7847316" cy="3469483"/>
          </a:xfrm>
        </p:spPr>
        <p:txBody>
          <a:bodyPr/>
          <a:lstStyle/>
          <a:p>
            <a:r>
              <a:rPr lang="en-ES" sz="1400" dirty="0"/>
              <a:t>A set of parallel programming models needed to properly describe the parallelism of training operations an efficiently exploit</a:t>
            </a:r>
          </a:p>
          <a:p>
            <a:pPr lvl="1"/>
            <a:r>
              <a:rPr lang="en-ES" sz="1200" b="1" dirty="0"/>
              <a:t>Inter-Node Parallelism:</a:t>
            </a:r>
            <a:r>
              <a:rPr lang="en-ES" sz="1200" dirty="0"/>
              <a:t> Distribute training operations </a:t>
            </a:r>
            <a:r>
              <a:rPr lang="en-ES" sz="1200" b="1" dirty="0"/>
              <a:t>across multiple </a:t>
            </a:r>
            <a:r>
              <a:rPr lang="en-ES" sz="1200" dirty="0"/>
              <a:t>computing nodes</a:t>
            </a:r>
          </a:p>
          <a:p>
            <a:pPr lvl="1"/>
            <a:r>
              <a:rPr lang="en-ES" sz="1200" b="1" dirty="0"/>
              <a:t>Intra-Node Parallelism: </a:t>
            </a:r>
            <a:r>
              <a:rPr lang="en-ES" sz="1200" dirty="0"/>
              <a:t>Efficient execution of forward/backpropagation operations </a:t>
            </a:r>
            <a:r>
              <a:rPr lang="en-ES" sz="1200" b="1" dirty="0"/>
              <a:t>within</a:t>
            </a:r>
            <a:r>
              <a:rPr lang="en-ES" sz="1200" dirty="0"/>
              <a:t> heterogeneous computing nodes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AAC82A3D-AC07-ED40-A843-576BD68F3233}"/>
              </a:ext>
            </a:extLst>
          </p:cNvPr>
          <p:cNvSpPr txBox="1"/>
          <p:nvPr/>
        </p:nvSpPr>
        <p:spPr>
          <a:xfrm>
            <a:off x="4394076" y="2189578"/>
            <a:ext cx="1169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400" b="1" dirty="0">
                <a:latin typeface="Raleway" pitchFamily="2" charset="77"/>
              </a:rPr>
              <a:t>Distribute</a:t>
            </a:r>
          </a:p>
        </p:txBody>
      </p:sp>
      <p:sp>
        <p:nvSpPr>
          <p:cNvPr id="271" name="Bent Up Arrow 270">
            <a:extLst>
              <a:ext uri="{FF2B5EF4-FFF2-40B4-BE49-F238E27FC236}">
                <a16:creationId xmlns:a16="http://schemas.microsoft.com/office/drawing/2014/main" id="{A75A3C59-0509-8D48-B9D5-BDE3C46C2588}"/>
              </a:ext>
            </a:extLst>
          </p:cNvPr>
          <p:cNvSpPr/>
          <p:nvPr/>
        </p:nvSpPr>
        <p:spPr>
          <a:xfrm flipV="1">
            <a:off x="4548030" y="2549991"/>
            <a:ext cx="2304938" cy="70888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A65B568-1BAE-6D4B-B089-677A71BF8B73}"/>
              </a:ext>
            </a:extLst>
          </p:cNvPr>
          <p:cNvGrpSpPr/>
          <p:nvPr/>
        </p:nvGrpSpPr>
        <p:grpSpPr>
          <a:xfrm>
            <a:off x="5354228" y="3063971"/>
            <a:ext cx="3492963" cy="1402468"/>
            <a:chOff x="5354228" y="3063971"/>
            <a:chExt cx="3492963" cy="1402468"/>
          </a:xfrm>
        </p:grpSpPr>
        <p:sp>
          <p:nvSpPr>
            <p:cNvPr id="241" name="Rectángulo redondeado 208">
              <a:extLst>
                <a:ext uri="{FF2B5EF4-FFF2-40B4-BE49-F238E27FC236}">
                  <a16:creationId xmlns:a16="http://schemas.microsoft.com/office/drawing/2014/main" id="{3E266C43-F903-3149-972A-A941E4B3937F}"/>
                </a:ext>
              </a:extLst>
            </p:cNvPr>
            <p:cNvSpPr/>
            <p:nvPr/>
          </p:nvSpPr>
          <p:spPr>
            <a:xfrm>
              <a:off x="7727301" y="3301196"/>
              <a:ext cx="1119890" cy="1158893"/>
            </a:xfrm>
            <a:prstGeom prst="roundRect">
              <a:avLst>
                <a:gd name="adj" fmla="val 4851"/>
              </a:avLst>
            </a:pr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Agrupar 18">
              <a:extLst>
                <a:ext uri="{FF2B5EF4-FFF2-40B4-BE49-F238E27FC236}">
                  <a16:creationId xmlns:a16="http://schemas.microsoft.com/office/drawing/2014/main" id="{626A2826-5695-0844-B3EC-3AC720C1089B}"/>
                </a:ext>
              </a:extLst>
            </p:cNvPr>
            <p:cNvGrpSpPr/>
            <p:nvPr/>
          </p:nvGrpSpPr>
          <p:grpSpPr>
            <a:xfrm>
              <a:off x="5751940" y="3359985"/>
              <a:ext cx="690277" cy="306112"/>
              <a:chOff x="2859176" y="3093006"/>
              <a:chExt cx="690277" cy="306112"/>
            </a:xfrm>
          </p:grpSpPr>
          <p:sp>
            <p:nvSpPr>
              <p:cNvPr id="158" name="Rectángulo 19">
                <a:extLst>
                  <a:ext uri="{FF2B5EF4-FFF2-40B4-BE49-F238E27FC236}">
                    <a16:creationId xmlns:a16="http://schemas.microsoft.com/office/drawing/2014/main" id="{7C65815D-0920-1048-89C6-C81DF626D7E0}"/>
                  </a:ext>
                </a:extLst>
              </p:cNvPr>
              <p:cNvSpPr/>
              <p:nvPr/>
            </p:nvSpPr>
            <p:spPr>
              <a:xfrm>
                <a:off x="2892409" y="3093006"/>
                <a:ext cx="657044" cy="30611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CuadroTexto 20">
                <a:extLst>
                  <a:ext uri="{FF2B5EF4-FFF2-40B4-BE49-F238E27FC236}">
                    <a16:creationId xmlns:a16="http://schemas.microsoft.com/office/drawing/2014/main" id="{A97D4661-AE23-8D4C-A304-7383098EAD41}"/>
                  </a:ext>
                </a:extLst>
              </p:cNvPr>
              <p:cNvSpPr txBox="1"/>
              <p:nvPr/>
            </p:nvSpPr>
            <p:spPr>
              <a:xfrm>
                <a:off x="2859176" y="3107181"/>
                <a:ext cx="4459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CPU</a:t>
                </a:r>
              </a:p>
            </p:txBody>
          </p:sp>
        </p:grpSp>
        <p:sp>
          <p:nvSpPr>
            <p:cNvPr id="185" name="Rectángulo redondeado 202">
              <a:extLst>
                <a:ext uri="{FF2B5EF4-FFF2-40B4-BE49-F238E27FC236}">
                  <a16:creationId xmlns:a16="http://schemas.microsoft.com/office/drawing/2014/main" id="{3680E873-D1EF-DD4D-90F0-84CA464FC057}"/>
                </a:ext>
              </a:extLst>
            </p:cNvPr>
            <p:cNvSpPr/>
            <p:nvPr/>
          </p:nvSpPr>
          <p:spPr>
            <a:xfrm>
              <a:off x="5354228" y="3301196"/>
              <a:ext cx="1144977" cy="1158893"/>
            </a:xfrm>
            <a:prstGeom prst="roundRect">
              <a:avLst>
                <a:gd name="adj" fmla="val 4288"/>
              </a:avLst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ángulo redondeado 208">
              <a:extLst>
                <a:ext uri="{FF2B5EF4-FFF2-40B4-BE49-F238E27FC236}">
                  <a16:creationId xmlns:a16="http://schemas.microsoft.com/office/drawing/2014/main" id="{E5BE8895-CD69-8041-8045-8679D8D388FE}"/>
                </a:ext>
              </a:extLst>
            </p:cNvPr>
            <p:cNvSpPr/>
            <p:nvPr/>
          </p:nvSpPr>
          <p:spPr>
            <a:xfrm>
              <a:off x="6553480" y="3301196"/>
              <a:ext cx="1119890" cy="1158893"/>
            </a:xfrm>
            <a:prstGeom prst="roundRect">
              <a:avLst>
                <a:gd name="adj" fmla="val 4851"/>
              </a:avLst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9" name="Agrupar 18">
              <a:extLst>
                <a:ext uri="{FF2B5EF4-FFF2-40B4-BE49-F238E27FC236}">
                  <a16:creationId xmlns:a16="http://schemas.microsoft.com/office/drawing/2014/main" id="{0F27EB49-ED05-CB44-9476-0AD4C97DB2A0}"/>
                </a:ext>
              </a:extLst>
            </p:cNvPr>
            <p:cNvGrpSpPr/>
            <p:nvPr/>
          </p:nvGrpSpPr>
          <p:grpSpPr>
            <a:xfrm>
              <a:off x="5750745" y="3704856"/>
              <a:ext cx="690277" cy="306112"/>
              <a:chOff x="2859176" y="3093006"/>
              <a:chExt cx="690277" cy="306112"/>
            </a:xfrm>
          </p:grpSpPr>
          <p:sp>
            <p:nvSpPr>
              <p:cNvPr id="210" name="Rectángulo 19">
                <a:extLst>
                  <a:ext uri="{FF2B5EF4-FFF2-40B4-BE49-F238E27FC236}">
                    <a16:creationId xmlns:a16="http://schemas.microsoft.com/office/drawing/2014/main" id="{808A7F2B-A96C-9942-880E-246C0910F5CD}"/>
                  </a:ext>
                </a:extLst>
              </p:cNvPr>
              <p:cNvSpPr/>
              <p:nvPr/>
            </p:nvSpPr>
            <p:spPr>
              <a:xfrm>
                <a:off x="2892409" y="3093006"/>
                <a:ext cx="657044" cy="30611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adroTexto 20">
                <a:extLst>
                  <a:ext uri="{FF2B5EF4-FFF2-40B4-BE49-F238E27FC236}">
                    <a16:creationId xmlns:a16="http://schemas.microsoft.com/office/drawing/2014/main" id="{4743594F-1194-3440-8081-A9B0C81FEF8D}"/>
                  </a:ext>
                </a:extLst>
              </p:cNvPr>
              <p:cNvSpPr txBox="1"/>
              <p:nvPr/>
            </p:nvSpPr>
            <p:spPr>
              <a:xfrm>
                <a:off x="2859176" y="3107181"/>
                <a:ext cx="4459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CPU</a:t>
                </a:r>
              </a:p>
            </p:txBody>
          </p:sp>
        </p:grpSp>
        <p:grpSp>
          <p:nvGrpSpPr>
            <p:cNvPr id="213" name="Agrupar 18">
              <a:extLst>
                <a:ext uri="{FF2B5EF4-FFF2-40B4-BE49-F238E27FC236}">
                  <a16:creationId xmlns:a16="http://schemas.microsoft.com/office/drawing/2014/main" id="{80CC5986-71A1-0049-994C-0E35453924A6}"/>
                </a:ext>
              </a:extLst>
            </p:cNvPr>
            <p:cNvGrpSpPr/>
            <p:nvPr/>
          </p:nvGrpSpPr>
          <p:grpSpPr>
            <a:xfrm>
              <a:off x="6913865" y="3359659"/>
              <a:ext cx="690277" cy="306112"/>
              <a:chOff x="2859176" y="3093006"/>
              <a:chExt cx="690277" cy="306112"/>
            </a:xfrm>
          </p:grpSpPr>
          <p:sp>
            <p:nvSpPr>
              <p:cNvPr id="214" name="Rectángulo 19">
                <a:extLst>
                  <a:ext uri="{FF2B5EF4-FFF2-40B4-BE49-F238E27FC236}">
                    <a16:creationId xmlns:a16="http://schemas.microsoft.com/office/drawing/2014/main" id="{0C914DD8-4863-924A-8E38-52C781CF3CEB}"/>
                  </a:ext>
                </a:extLst>
              </p:cNvPr>
              <p:cNvSpPr/>
              <p:nvPr/>
            </p:nvSpPr>
            <p:spPr>
              <a:xfrm>
                <a:off x="2892409" y="3093006"/>
                <a:ext cx="657044" cy="30611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uadroTexto 20">
                <a:extLst>
                  <a:ext uri="{FF2B5EF4-FFF2-40B4-BE49-F238E27FC236}">
                    <a16:creationId xmlns:a16="http://schemas.microsoft.com/office/drawing/2014/main" id="{06FA11A1-AA60-C64A-8149-18F4B650CFCE}"/>
                  </a:ext>
                </a:extLst>
              </p:cNvPr>
              <p:cNvSpPr txBox="1"/>
              <p:nvPr/>
            </p:nvSpPr>
            <p:spPr>
              <a:xfrm>
                <a:off x="2859176" y="3107181"/>
                <a:ext cx="4459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CPU</a:t>
                </a:r>
              </a:p>
            </p:txBody>
          </p:sp>
        </p:grpSp>
        <p:sp>
          <p:nvSpPr>
            <p:cNvPr id="217" name="Can 216">
              <a:extLst>
                <a:ext uri="{FF2B5EF4-FFF2-40B4-BE49-F238E27FC236}">
                  <a16:creationId xmlns:a16="http://schemas.microsoft.com/office/drawing/2014/main" id="{759FBE70-C9ED-9A49-B2D5-E35FCD3B8009}"/>
                </a:ext>
              </a:extLst>
            </p:cNvPr>
            <p:cNvSpPr/>
            <p:nvPr/>
          </p:nvSpPr>
          <p:spPr>
            <a:xfrm>
              <a:off x="5415539" y="3359659"/>
              <a:ext cx="302998" cy="319762"/>
            </a:xfrm>
            <a:prstGeom prst="can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18" name="Can 217">
              <a:extLst>
                <a:ext uri="{FF2B5EF4-FFF2-40B4-BE49-F238E27FC236}">
                  <a16:creationId xmlns:a16="http://schemas.microsoft.com/office/drawing/2014/main" id="{1CBBCAF1-D68C-1942-A03E-CD5708FC2DF3}"/>
                </a:ext>
              </a:extLst>
            </p:cNvPr>
            <p:cNvSpPr/>
            <p:nvPr/>
          </p:nvSpPr>
          <p:spPr>
            <a:xfrm>
              <a:off x="6598790" y="3361360"/>
              <a:ext cx="302998" cy="319762"/>
            </a:xfrm>
            <a:prstGeom prst="can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220" name="Agrupar 18">
              <a:extLst>
                <a:ext uri="{FF2B5EF4-FFF2-40B4-BE49-F238E27FC236}">
                  <a16:creationId xmlns:a16="http://schemas.microsoft.com/office/drawing/2014/main" id="{7EA36BC0-AF43-A942-B284-C920C8B2C4B1}"/>
                </a:ext>
              </a:extLst>
            </p:cNvPr>
            <p:cNvGrpSpPr/>
            <p:nvPr/>
          </p:nvGrpSpPr>
          <p:grpSpPr>
            <a:xfrm>
              <a:off x="6913479" y="3716363"/>
              <a:ext cx="690277" cy="306112"/>
              <a:chOff x="2859176" y="3093006"/>
              <a:chExt cx="690277" cy="306112"/>
            </a:xfrm>
          </p:grpSpPr>
          <p:sp>
            <p:nvSpPr>
              <p:cNvPr id="221" name="Rectángulo 19">
                <a:extLst>
                  <a:ext uri="{FF2B5EF4-FFF2-40B4-BE49-F238E27FC236}">
                    <a16:creationId xmlns:a16="http://schemas.microsoft.com/office/drawing/2014/main" id="{6B3D2C27-F57B-864C-AAFC-ABFBC95AC27E}"/>
                  </a:ext>
                </a:extLst>
              </p:cNvPr>
              <p:cNvSpPr/>
              <p:nvPr/>
            </p:nvSpPr>
            <p:spPr>
              <a:xfrm>
                <a:off x="2892409" y="3093006"/>
                <a:ext cx="657044" cy="306112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CuadroTexto 20">
                <a:extLst>
                  <a:ext uri="{FF2B5EF4-FFF2-40B4-BE49-F238E27FC236}">
                    <a16:creationId xmlns:a16="http://schemas.microsoft.com/office/drawing/2014/main" id="{9B6B28EC-00FF-6A45-B884-E9315F2E9401}"/>
                  </a:ext>
                </a:extLst>
              </p:cNvPr>
              <p:cNvSpPr txBox="1"/>
              <p:nvPr/>
            </p:nvSpPr>
            <p:spPr>
              <a:xfrm>
                <a:off x="2859176" y="3107181"/>
                <a:ext cx="4651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GPU</a:t>
                </a:r>
              </a:p>
            </p:txBody>
          </p:sp>
        </p:grpSp>
        <p:grpSp>
          <p:nvGrpSpPr>
            <p:cNvPr id="224" name="Agrupar 18">
              <a:extLst>
                <a:ext uri="{FF2B5EF4-FFF2-40B4-BE49-F238E27FC236}">
                  <a16:creationId xmlns:a16="http://schemas.microsoft.com/office/drawing/2014/main" id="{3613C96C-24E2-A247-A9A6-A6BD6E2BEA34}"/>
                </a:ext>
              </a:extLst>
            </p:cNvPr>
            <p:cNvGrpSpPr/>
            <p:nvPr/>
          </p:nvGrpSpPr>
          <p:grpSpPr>
            <a:xfrm>
              <a:off x="8091104" y="4067494"/>
              <a:ext cx="690277" cy="306112"/>
              <a:chOff x="2859176" y="3093006"/>
              <a:chExt cx="690277" cy="306112"/>
            </a:xfrm>
          </p:grpSpPr>
          <p:sp>
            <p:nvSpPr>
              <p:cNvPr id="225" name="Rectángulo 19">
                <a:extLst>
                  <a:ext uri="{FF2B5EF4-FFF2-40B4-BE49-F238E27FC236}">
                    <a16:creationId xmlns:a16="http://schemas.microsoft.com/office/drawing/2014/main" id="{15520B9E-3EF2-DB4D-B9FB-A00EEAC25C8D}"/>
                  </a:ext>
                </a:extLst>
              </p:cNvPr>
              <p:cNvSpPr/>
              <p:nvPr/>
            </p:nvSpPr>
            <p:spPr>
              <a:xfrm>
                <a:off x="2892409" y="3093006"/>
                <a:ext cx="657044" cy="306112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CuadroTexto 20">
                <a:extLst>
                  <a:ext uri="{FF2B5EF4-FFF2-40B4-BE49-F238E27FC236}">
                    <a16:creationId xmlns:a16="http://schemas.microsoft.com/office/drawing/2014/main" id="{079F8299-FA46-DB4E-9D4E-D892FB001DF9}"/>
                  </a:ext>
                </a:extLst>
              </p:cNvPr>
              <p:cNvSpPr txBox="1"/>
              <p:nvPr/>
            </p:nvSpPr>
            <p:spPr>
              <a:xfrm>
                <a:off x="2859176" y="3107181"/>
                <a:ext cx="4651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GPU</a:t>
                </a:r>
              </a:p>
            </p:txBody>
          </p:sp>
        </p:grpSp>
        <p:grpSp>
          <p:nvGrpSpPr>
            <p:cNvPr id="242" name="Agrupar 18">
              <a:extLst>
                <a:ext uri="{FF2B5EF4-FFF2-40B4-BE49-F238E27FC236}">
                  <a16:creationId xmlns:a16="http://schemas.microsoft.com/office/drawing/2014/main" id="{B9BF94C4-047E-C24E-85AE-2306F3AF7C3D}"/>
                </a:ext>
              </a:extLst>
            </p:cNvPr>
            <p:cNvGrpSpPr/>
            <p:nvPr/>
          </p:nvGrpSpPr>
          <p:grpSpPr>
            <a:xfrm>
              <a:off x="8087686" y="3359659"/>
              <a:ext cx="690277" cy="306112"/>
              <a:chOff x="2859176" y="3093006"/>
              <a:chExt cx="690277" cy="306112"/>
            </a:xfrm>
          </p:grpSpPr>
          <p:sp>
            <p:nvSpPr>
              <p:cNvPr id="243" name="Rectángulo 19">
                <a:extLst>
                  <a:ext uri="{FF2B5EF4-FFF2-40B4-BE49-F238E27FC236}">
                    <a16:creationId xmlns:a16="http://schemas.microsoft.com/office/drawing/2014/main" id="{2C491D8B-7F19-2A49-88A1-8FA0AC63F45D}"/>
                  </a:ext>
                </a:extLst>
              </p:cNvPr>
              <p:cNvSpPr/>
              <p:nvPr/>
            </p:nvSpPr>
            <p:spPr>
              <a:xfrm>
                <a:off x="2892409" y="3093006"/>
                <a:ext cx="657044" cy="30611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CuadroTexto 20">
                <a:extLst>
                  <a:ext uri="{FF2B5EF4-FFF2-40B4-BE49-F238E27FC236}">
                    <a16:creationId xmlns:a16="http://schemas.microsoft.com/office/drawing/2014/main" id="{6EE0505D-63FA-B543-9825-A9F6CC7D1610}"/>
                  </a:ext>
                </a:extLst>
              </p:cNvPr>
              <p:cNvSpPr txBox="1"/>
              <p:nvPr/>
            </p:nvSpPr>
            <p:spPr>
              <a:xfrm>
                <a:off x="2859176" y="3107181"/>
                <a:ext cx="4459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CPU</a:t>
                </a:r>
              </a:p>
            </p:txBody>
          </p:sp>
        </p:grpSp>
        <p:sp>
          <p:nvSpPr>
            <p:cNvPr id="246" name="Can 245">
              <a:extLst>
                <a:ext uri="{FF2B5EF4-FFF2-40B4-BE49-F238E27FC236}">
                  <a16:creationId xmlns:a16="http://schemas.microsoft.com/office/drawing/2014/main" id="{21D18ACC-35EC-1D4C-9BEF-71F73487BFA9}"/>
                </a:ext>
              </a:extLst>
            </p:cNvPr>
            <p:cNvSpPr/>
            <p:nvPr/>
          </p:nvSpPr>
          <p:spPr>
            <a:xfrm>
              <a:off x="7772611" y="3361360"/>
              <a:ext cx="302998" cy="319762"/>
            </a:xfrm>
            <a:prstGeom prst="can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247" name="Agrupar 18">
              <a:extLst>
                <a:ext uri="{FF2B5EF4-FFF2-40B4-BE49-F238E27FC236}">
                  <a16:creationId xmlns:a16="http://schemas.microsoft.com/office/drawing/2014/main" id="{D18A9865-62A6-0C42-BE37-DB1F6E004738}"/>
                </a:ext>
              </a:extLst>
            </p:cNvPr>
            <p:cNvGrpSpPr/>
            <p:nvPr/>
          </p:nvGrpSpPr>
          <p:grpSpPr>
            <a:xfrm>
              <a:off x="8087300" y="3716363"/>
              <a:ext cx="690277" cy="306112"/>
              <a:chOff x="2859176" y="3093006"/>
              <a:chExt cx="690277" cy="306112"/>
            </a:xfrm>
          </p:grpSpPr>
          <p:sp>
            <p:nvSpPr>
              <p:cNvPr id="248" name="Rectángulo 19">
                <a:extLst>
                  <a:ext uri="{FF2B5EF4-FFF2-40B4-BE49-F238E27FC236}">
                    <a16:creationId xmlns:a16="http://schemas.microsoft.com/office/drawing/2014/main" id="{E7A8097A-E332-4C40-BF63-1C9C4C7C04F3}"/>
                  </a:ext>
                </a:extLst>
              </p:cNvPr>
              <p:cNvSpPr/>
              <p:nvPr/>
            </p:nvSpPr>
            <p:spPr>
              <a:xfrm>
                <a:off x="2892409" y="3093006"/>
                <a:ext cx="657044" cy="306112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CuadroTexto 20">
                <a:extLst>
                  <a:ext uri="{FF2B5EF4-FFF2-40B4-BE49-F238E27FC236}">
                    <a16:creationId xmlns:a16="http://schemas.microsoft.com/office/drawing/2014/main" id="{6E354869-5CC9-254F-A9D1-470810789408}"/>
                  </a:ext>
                </a:extLst>
              </p:cNvPr>
              <p:cNvSpPr txBox="1"/>
              <p:nvPr/>
            </p:nvSpPr>
            <p:spPr>
              <a:xfrm>
                <a:off x="2859176" y="3107181"/>
                <a:ext cx="4651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GPU</a:t>
                </a:r>
              </a:p>
            </p:txBody>
          </p:sp>
        </p:grpSp>
        <p:grpSp>
          <p:nvGrpSpPr>
            <p:cNvPr id="251" name="Agrupar 18">
              <a:extLst>
                <a:ext uri="{FF2B5EF4-FFF2-40B4-BE49-F238E27FC236}">
                  <a16:creationId xmlns:a16="http://schemas.microsoft.com/office/drawing/2014/main" id="{7C7142FE-64F1-224A-BFFA-D051B0E44A3B}"/>
                </a:ext>
              </a:extLst>
            </p:cNvPr>
            <p:cNvGrpSpPr/>
            <p:nvPr/>
          </p:nvGrpSpPr>
          <p:grpSpPr>
            <a:xfrm>
              <a:off x="6883852" y="4064787"/>
              <a:ext cx="726852" cy="306112"/>
              <a:chOff x="2822601" y="3093006"/>
              <a:chExt cx="726852" cy="306112"/>
            </a:xfrm>
          </p:grpSpPr>
          <p:sp>
            <p:nvSpPr>
              <p:cNvPr id="252" name="Rectángulo 19">
                <a:extLst>
                  <a:ext uri="{FF2B5EF4-FFF2-40B4-BE49-F238E27FC236}">
                    <a16:creationId xmlns:a16="http://schemas.microsoft.com/office/drawing/2014/main" id="{DF85D7ED-AF92-8D4F-A3DD-F867B2CAD70B}"/>
                  </a:ext>
                </a:extLst>
              </p:cNvPr>
              <p:cNvSpPr/>
              <p:nvPr/>
            </p:nvSpPr>
            <p:spPr>
              <a:xfrm>
                <a:off x="2892409" y="3093006"/>
                <a:ext cx="657044" cy="30611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CuadroTexto 20">
                <a:extLst>
                  <a:ext uri="{FF2B5EF4-FFF2-40B4-BE49-F238E27FC236}">
                    <a16:creationId xmlns:a16="http://schemas.microsoft.com/office/drawing/2014/main" id="{1F94DE7C-D6F5-C644-A153-7144B630B3B2}"/>
                  </a:ext>
                </a:extLst>
              </p:cNvPr>
              <p:cNvSpPr txBox="1"/>
              <p:nvPr/>
            </p:nvSpPr>
            <p:spPr>
              <a:xfrm>
                <a:off x="2822601" y="3107181"/>
                <a:ext cx="5277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FPGA</a:t>
                </a:r>
              </a:p>
            </p:txBody>
          </p:sp>
        </p:grp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391987E5-A594-C143-A2C1-D134CE8B37B9}"/>
                </a:ext>
              </a:extLst>
            </p:cNvPr>
            <p:cNvSpPr txBox="1"/>
            <p:nvPr/>
          </p:nvSpPr>
          <p:spPr>
            <a:xfrm>
              <a:off x="8262491" y="3063971"/>
              <a:ext cx="58381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b="1" dirty="0">
                  <a:latin typeface="Calibri" panose="020F0502020204030204" pitchFamily="34" charset="0"/>
                  <a:cs typeface="Calibri" panose="020F0502020204030204" pitchFamily="34" charset="0"/>
                </a:rPr>
                <a:t>Cloud</a:t>
              </a:r>
            </a:p>
          </p:txBody>
        </p:sp>
        <p:cxnSp>
          <p:nvCxnSpPr>
            <p:cNvPr id="273" name="Elbow Connector 272">
              <a:extLst>
                <a:ext uri="{FF2B5EF4-FFF2-40B4-BE49-F238E27FC236}">
                  <a16:creationId xmlns:a16="http://schemas.microsoft.com/office/drawing/2014/main" id="{C977B804-7F7D-7B4F-BE5B-59F391BB64B9}"/>
                </a:ext>
              </a:extLst>
            </p:cNvPr>
            <p:cNvCxnSpPr>
              <a:cxnSpLocks/>
              <a:stCxn id="185" idx="2"/>
              <a:endCxn id="241" idx="2"/>
            </p:cNvCxnSpPr>
            <p:nvPr/>
          </p:nvCxnSpPr>
          <p:spPr>
            <a:xfrm rot="16200000" flipH="1">
              <a:off x="7106981" y="3279824"/>
              <a:ext cx="12700" cy="2360529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Elbow Connector 275">
              <a:extLst>
                <a:ext uri="{FF2B5EF4-FFF2-40B4-BE49-F238E27FC236}">
                  <a16:creationId xmlns:a16="http://schemas.microsoft.com/office/drawing/2014/main" id="{E214CFC9-F32A-8D4C-A48B-C883CBA245FA}"/>
                </a:ext>
              </a:extLst>
            </p:cNvPr>
            <p:cNvCxnSpPr>
              <a:cxnSpLocks/>
              <a:stCxn id="185" idx="2"/>
              <a:endCxn id="186" idx="2"/>
            </p:cNvCxnSpPr>
            <p:nvPr/>
          </p:nvCxnSpPr>
          <p:spPr>
            <a:xfrm rot="16200000" flipH="1">
              <a:off x="6520071" y="3866735"/>
              <a:ext cx="12700" cy="1186708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9784878-7BED-A543-AB22-DFDA72875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484" y="1880585"/>
            <a:ext cx="1676098" cy="11032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062B62-1ED2-A643-AFD4-ED08D60C3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468" y="2158936"/>
            <a:ext cx="1456819" cy="808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AD3D09-E5F5-1447-9DF6-B972B429D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560" y="2053703"/>
            <a:ext cx="2097245" cy="27852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898AE7-2BAD-3C46-BDBD-8C413079B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815" y="2276421"/>
            <a:ext cx="1495928" cy="15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69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C6FA8-BF78-B941-84AD-8CF3A23FC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GB" dirty="0"/>
              <a:t>Distribute training operations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2280A-D09D-6344-930F-0E7B99B046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666" y="944140"/>
            <a:ext cx="6972909" cy="34694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ES" sz="1400" b="1" u="sng" dirty="0"/>
              <a:t>COMPSs task-based framework</a:t>
            </a:r>
            <a:r>
              <a:rPr lang="en-ES" sz="1400" b="1" dirty="0"/>
              <a:t> </a:t>
            </a:r>
            <a:r>
              <a:rPr lang="en-ES" sz="1400" dirty="0"/>
              <a:t>(BSC)</a:t>
            </a:r>
            <a:r>
              <a:rPr lang="en-ES" sz="1400" b="1" dirty="0"/>
              <a:t> </a:t>
            </a:r>
            <a:r>
              <a:rPr lang="en-ES" sz="1400" dirty="0"/>
              <a:t>used to distribute training operations</a:t>
            </a:r>
          </a:p>
          <a:p>
            <a:pPr lvl="1">
              <a:lnSpc>
                <a:spcPct val="100000"/>
              </a:lnSpc>
            </a:pPr>
            <a:r>
              <a:rPr lang="en-ES" sz="1200" dirty="0"/>
              <a:t>Parallelism exposed within the sequential source code (Python, Java, C++) in the form of tasks and data dependencies existing among them, hiding infrastructure complexities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Agnostic of computing platform: HPC and cloud (public/private) resources supported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Synchronous/asynchronous parameter aggregation training </a:t>
            </a:r>
            <a:r>
              <a:rPr lang="en-US" sz="1400" dirty="0" err="1"/>
              <a:t>strate</a:t>
            </a:r>
            <a:endParaRPr lang="en-US" sz="1400" dirty="0"/>
          </a:p>
          <a:p>
            <a:r>
              <a:rPr lang="en-ES" sz="1400" dirty="0"/>
              <a:t>Global, local/selective shuffling strategies</a:t>
            </a:r>
          </a:p>
        </p:txBody>
      </p:sp>
      <p:grpSp>
        <p:nvGrpSpPr>
          <p:cNvPr id="157" name="Agrupar 18">
            <a:extLst>
              <a:ext uri="{FF2B5EF4-FFF2-40B4-BE49-F238E27FC236}">
                <a16:creationId xmlns:a16="http://schemas.microsoft.com/office/drawing/2014/main" id="{626A2826-5695-0844-B3EC-3AC720C1089B}"/>
              </a:ext>
            </a:extLst>
          </p:cNvPr>
          <p:cNvGrpSpPr/>
          <p:nvPr/>
        </p:nvGrpSpPr>
        <p:grpSpPr>
          <a:xfrm>
            <a:off x="3981055" y="3452473"/>
            <a:ext cx="690277" cy="306112"/>
            <a:chOff x="2859176" y="3093006"/>
            <a:chExt cx="690277" cy="306112"/>
          </a:xfrm>
        </p:grpSpPr>
        <p:sp>
          <p:nvSpPr>
            <p:cNvPr id="158" name="Rectángulo 19">
              <a:extLst>
                <a:ext uri="{FF2B5EF4-FFF2-40B4-BE49-F238E27FC236}">
                  <a16:creationId xmlns:a16="http://schemas.microsoft.com/office/drawing/2014/main" id="{7C65815D-0920-1048-89C6-C81DF626D7E0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adroTexto 20">
              <a:extLst>
                <a:ext uri="{FF2B5EF4-FFF2-40B4-BE49-F238E27FC236}">
                  <a16:creationId xmlns:a16="http://schemas.microsoft.com/office/drawing/2014/main" id="{A97D4661-AE23-8D4C-A304-7383098EAD41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sp>
        <p:nvSpPr>
          <p:cNvPr id="185" name="Rectángulo redondeado 202">
            <a:extLst>
              <a:ext uri="{FF2B5EF4-FFF2-40B4-BE49-F238E27FC236}">
                <a16:creationId xmlns:a16="http://schemas.microsoft.com/office/drawing/2014/main" id="{3680E873-D1EF-DD4D-90F0-84CA464FC057}"/>
              </a:ext>
            </a:extLst>
          </p:cNvPr>
          <p:cNvSpPr/>
          <p:nvPr/>
        </p:nvSpPr>
        <p:spPr>
          <a:xfrm>
            <a:off x="3583343" y="3393685"/>
            <a:ext cx="1144977" cy="1148807"/>
          </a:xfrm>
          <a:prstGeom prst="roundRect">
            <a:avLst>
              <a:gd name="adj" fmla="val 4288"/>
            </a:avLst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ángulo redondeado 208">
            <a:extLst>
              <a:ext uri="{FF2B5EF4-FFF2-40B4-BE49-F238E27FC236}">
                <a16:creationId xmlns:a16="http://schemas.microsoft.com/office/drawing/2014/main" id="{E5BE8895-CD69-8041-8045-8679D8D388FE}"/>
              </a:ext>
            </a:extLst>
          </p:cNvPr>
          <p:cNvSpPr/>
          <p:nvPr/>
        </p:nvSpPr>
        <p:spPr>
          <a:xfrm>
            <a:off x="4782595" y="3393684"/>
            <a:ext cx="1119890" cy="1148808"/>
          </a:xfrm>
          <a:prstGeom prst="roundRect">
            <a:avLst>
              <a:gd name="adj" fmla="val 4851"/>
            </a:avLst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Agrupar 18">
            <a:extLst>
              <a:ext uri="{FF2B5EF4-FFF2-40B4-BE49-F238E27FC236}">
                <a16:creationId xmlns:a16="http://schemas.microsoft.com/office/drawing/2014/main" id="{0F27EB49-ED05-CB44-9476-0AD4C97DB2A0}"/>
              </a:ext>
            </a:extLst>
          </p:cNvPr>
          <p:cNvGrpSpPr/>
          <p:nvPr/>
        </p:nvGrpSpPr>
        <p:grpSpPr>
          <a:xfrm>
            <a:off x="3979860" y="3797344"/>
            <a:ext cx="690277" cy="306112"/>
            <a:chOff x="2859176" y="3093006"/>
            <a:chExt cx="690277" cy="306112"/>
          </a:xfrm>
        </p:grpSpPr>
        <p:sp>
          <p:nvSpPr>
            <p:cNvPr id="210" name="Rectángulo 19">
              <a:extLst>
                <a:ext uri="{FF2B5EF4-FFF2-40B4-BE49-F238E27FC236}">
                  <a16:creationId xmlns:a16="http://schemas.microsoft.com/office/drawing/2014/main" id="{808A7F2B-A96C-9942-880E-246C0910F5CD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adroTexto 20">
              <a:extLst>
                <a:ext uri="{FF2B5EF4-FFF2-40B4-BE49-F238E27FC236}">
                  <a16:creationId xmlns:a16="http://schemas.microsoft.com/office/drawing/2014/main" id="{4743594F-1194-3440-8081-A9B0C81FEF8D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grpSp>
        <p:nvGrpSpPr>
          <p:cNvPr id="213" name="Agrupar 18">
            <a:extLst>
              <a:ext uri="{FF2B5EF4-FFF2-40B4-BE49-F238E27FC236}">
                <a16:creationId xmlns:a16="http://schemas.microsoft.com/office/drawing/2014/main" id="{80CC5986-71A1-0049-994C-0E35453924A6}"/>
              </a:ext>
            </a:extLst>
          </p:cNvPr>
          <p:cNvGrpSpPr/>
          <p:nvPr/>
        </p:nvGrpSpPr>
        <p:grpSpPr>
          <a:xfrm>
            <a:off x="5142980" y="3452147"/>
            <a:ext cx="690277" cy="306112"/>
            <a:chOff x="2859176" y="3093006"/>
            <a:chExt cx="690277" cy="306112"/>
          </a:xfrm>
        </p:grpSpPr>
        <p:sp>
          <p:nvSpPr>
            <p:cNvPr id="214" name="Rectángulo 19">
              <a:extLst>
                <a:ext uri="{FF2B5EF4-FFF2-40B4-BE49-F238E27FC236}">
                  <a16:creationId xmlns:a16="http://schemas.microsoft.com/office/drawing/2014/main" id="{0C914DD8-4863-924A-8E38-52C781CF3CEB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CuadroTexto 20">
              <a:extLst>
                <a:ext uri="{FF2B5EF4-FFF2-40B4-BE49-F238E27FC236}">
                  <a16:creationId xmlns:a16="http://schemas.microsoft.com/office/drawing/2014/main" id="{06FA11A1-AA60-C64A-8149-18F4B650CFCE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sp>
        <p:nvSpPr>
          <p:cNvPr id="217" name="Can 216">
            <a:extLst>
              <a:ext uri="{FF2B5EF4-FFF2-40B4-BE49-F238E27FC236}">
                <a16:creationId xmlns:a16="http://schemas.microsoft.com/office/drawing/2014/main" id="{759FBE70-C9ED-9A49-B2D5-E35FCD3B8009}"/>
              </a:ext>
            </a:extLst>
          </p:cNvPr>
          <p:cNvSpPr/>
          <p:nvPr/>
        </p:nvSpPr>
        <p:spPr>
          <a:xfrm>
            <a:off x="3644654" y="3452147"/>
            <a:ext cx="302998" cy="3197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8" name="Can 217">
            <a:extLst>
              <a:ext uri="{FF2B5EF4-FFF2-40B4-BE49-F238E27FC236}">
                <a16:creationId xmlns:a16="http://schemas.microsoft.com/office/drawing/2014/main" id="{1CBBCAF1-D68C-1942-A03E-CD5708FC2DF3}"/>
              </a:ext>
            </a:extLst>
          </p:cNvPr>
          <p:cNvSpPr/>
          <p:nvPr/>
        </p:nvSpPr>
        <p:spPr>
          <a:xfrm>
            <a:off x="4827905" y="3453848"/>
            <a:ext cx="302998" cy="3197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20" name="Agrupar 18">
            <a:extLst>
              <a:ext uri="{FF2B5EF4-FFF2-40B4-BE49-F238E27FC236}">
                <a16:creationId xmlns:a16="http://schemas.microsoft.com/office/drawing/2014/main" id="{7EA36BC0-AF43-A942-B284-C920C8B2C4B1}"/>
              </a:ext>
            </a:extLst>
          </p:cNvPr>
          <p:cNvGrpSpPr/>
          <p:nvPr/>
        </p:nvGrpSpPr>
        <p:grpSpPr>
          <a:xfrm>
            <a:off x="5142594" y="3808851"/>
            <a:ext cx="690277" cy="306112"/>
            <a:chOff x="2859176" y="3093006"/>
            <a:chExt cx="690277" cy="306112"/>
          </a:xfrm>
        </p:grpSpPr>
        <p:sp>
          <p:nvSpPr>
            <p:cNvPr id="221" name="Rectángulo 19">
              <a:extLst>
                <a:ext uri="{FF2B5EF4-FFF2-40B4-BE49-F238E27FC236}">
                  <a16:creationId xmlns:a16="http://schemas.microsoft.com/office/drawing/2014/main" id="{6B3D2C27-F57B-864C-AAFC-ABFBC95AC27E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CuadroTexto 20">
              <a:extLst>
                <a:ext uri="{FF2B5EF4-FFF2-40B4-BE49-F238E27FC236}">
                  <a16:creationId xmlns:a16="http://schemas.microsoft.com/office/drawing/2014/main" id="{9B6B28EC-00FF-6A45-B884-E9315F2E9401}"/>
                </a:ext>
              </a:extLst>
            </p:cNvPr>
            <p:cNvSpPr txBox="1"/>
            <p:nvPr/>
          </p:nvSpPr>
          <p:spPr>
            <a:xfrm>
              <a:off x="285917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</a:p>
          </p:txBody>
        </p:sp>
      </p:grpSp>
      <p:grpSp>
        <p:nvGrpSpPr>
          <p:cNvPr id="224" name="Agrupar 18">
            <a:extLst>
              <a:ext uri="{FF2B5EF4-FFF2-40B4-BE49-F238E27FC236}">
                <a16:creationId xmlns:a16="http://schemas.microsoft.com/office/drawing/2014/main" id="{3613C96C-24E2-A247-A9A6-A6BD6E2BEA34}"/>
              </a:ext>
            </a:extLst>
          </p:cNvPr>
          <p:cNvGrpSpPr/>
          <p:nvPr/>
        </p:nvGrpSpPr>
        <p:grpSpPr>
          <a:xfrm>
            <a:off x="5113334" y="4167147"/>
            <a:ext cx="719537" cy="306112"/>
            <a:chOff x="2829916" y="3093006"/>
            <a:chExt cx="719537" cy="306112"/>
          </a:xfrm>
        </p:grpSpPr>
        <p:sp>
          <p:nvSpPr>
            <p:cNvPr id="225" name="Rectángulo 19">
              <a:extLst>
                <a:ext uri="{FF2B5EF4-FFF2-40B4-BE49-F238E27FC236}">
                  <a16:creationId xmlns:a16="http://schemas.microsoft.com/office/drawing/2014/main" id="{15520B9E-3EF2-DB4D-B9FB-A00EEAC25C8D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uadroTexto 20">
              <a:extLst>
                <a:ext uri="{FF2B5EF4-FFF2-40B4-BE49-F238E27FC236}">
                  <a16:creationId xmlns:a16="http://schemas.microsoft.com/office/drawing/2014/main" id="{079F8299-FA46-DB4E-9D4E-D892FB001DF9}"/>
                </a:ext>
              </a:extLst>
            </p:cNvPr>
            <p:cNvSpPr txBox="1"/>
            <p:nvPr/>
          </p:nvSpPr>
          <p:spPr>
            <a:xfrm>
              <a:off x="2829916" y="310718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FPGA</a:t>
              </a:r>
            </a:p>
          </p:txBody>
        </p:sp>
      </p:grpSp>
      <p:sp>
        <p:nvSpPr>
          <p:cNvPr id="241" name="Rectángulo redondeado 208">
            <a:extLst>
              <a:ext uri="{FF2B5EF4-FFF2-40B4-BE49-F238E27FC236}">
                <a16:creationId xmlns:a16="http://schemas.microsoft.com/office/drawing/2014/main" id="{3E266C43-F903-3149-972A-A941E4B3937F}"/>
              </a:ext>
            </a:extLst>
          </p:cNvPr>
          <p:cNvSpPr/>
          <p:nvPr/>
        </p:nvSpPr>
        <p:spPr>
          <a:xfrm>
            <a:off x="5956416" y="3393684"/>
            <a:ext cx="1119890" cy="1148808"/>
          </a:xfrm>
          <a:prstGeom prst="roundRect">
            <a:avLst>
              <a:gd name="adj" fmla="val 4851"/>
            </a:avLst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Agrupar 18">
            <a:extLst>
              <a:ext uri="{FF2B5EF4-FFF2-40B4-BE49-F238E27FC236}">
                <a16:creationId xmlns:a16="http://schemas.microsoft.com/office/drawing/2014/main" id="{B9BF94C4-047E-C24E-85AE-2306F3AF7C3D}"/>
              </a:ext>
            </a:extLst>
          </p:cNvPr>
          <p:cNvGrpSpPr/>
          <p:nvPr/>
        </p:nvGrpSpPr>
        <p:grpSpPr>
          <a:xfrm>
            <a:off x="6316801" y="3452147"/>
            <a:ext cx="690277" cy="306112"/>
            <a:chOff x="2859176" y="3093006"/>
            <a:chExt cx="690277" cy="306112"/>
          </a:xfrm>
        </p:grpSpPr>
        <p:sp>
          <p:nvSpPr>
            <p:cNvPr id="243" name="Rectángulo 19">
              <a:extLst>
                <a:ext uri="{FF2B5EF4-FFF2-40B4-BE49-F238E27FC236}">
                  <a16:creationId xmlns:a16="http://schemas.microsoft.com/office/drawing/2014/main" id="{2C491D8B-7F19-2A49-88A1-8FA0AC63F45D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CuadroTexto 20">
              <a:extLst>
                <a:ext uri="{FF2B5EF4-FFF2-40B4-BE49-F238E27FC236}">
                  <a16:creationId xmlns:a16="http://schemas.microsoft.com/office/drawing/2014/main" id="{6EE0505D-63FA-B543-9825-A9F6CC7D1610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sp>
        <p:nvSpPr>
          <p:cNvPr id="246" name="Can 245">
            <a:extLst>
              <a:ext uri="{FF2B5EF4-FFF2-40B4-BE49-F238E27FC236}">
                <a16:creationId xmlns:a16="http://schemas.microsoft.com/office/drawing/2014/main" id="{21D18ACC-35EC-1D4C-9BEF-71F73487BFA9}"/>
              </a:ext>
            </a:extLst>
          </p:cNvPr>
          <p:cNvSpPr/>
          <p:nvPr/>
        </p:nvSpPr>
        <p:spPr>
          <a:xfrm>
            <a:off x="6001726" y="3453848"/>
            <a:ext cx="302998" cy="3197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47" name="Agrupar 18">
            <a:extLst>
              <a:ext uri="{FF2B5EF4-FFF2-40B4-BE49-F238E27FC236}">
                <a16:creationId xmlns:a16="http://schemas.microsoft.com/office/drawing/2014/main" id="{D18A9865-62A6-0C42-BE37-DB1F6E004738}"/>
              </a:ext>
            </a:extLst>
          </p:cNvPr>
          <p:cNvGrpSpPr/>
          <p:nvPr/>
        </p:nvGrpSpPr>
        <p:grpSpPr>
          <a:xfrm>
            <a:off x="6316415" y="3808851"/>
            <a:ext cx="690277" cy="306112"/>
            <a:chOff x="2859176" y="3093006"/>
            <a:chExt cx="690277" cy="306112"/>
          </a:xfrm>
        </p:grpSpPr>
        <p:sp>
          <p:nvSpPr>
            <p:cNvPr id="248" name="Rectángulo 19">
              <a:extLst>
                <a:ext uri="{FF2B5EF4-FFF2-40B4-BE49-F238E27FC236}">
                  <a16:creationId xmlns:a16="http://schemas.microsoft.com/office/drawing/2014/main" id="{E7A8097A-E332-4C40-BF63-1C9C4C7C04F3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CuadroTexto 20">
              <a:extLst>
                <a:ext uri="{FF2B5EF4-FFF2-40B4-BE49-F238E27FC236}">
                  <a16:creationId xmlns:a16="http://schemas.microsoft.com/office/drawing/2014/main" id="{6E354869-5CC9-254F-A9D1-470810789408}"/>
                </a:ext>
              </a:extLst>
            </p:cNvPr>
            <p:cNvSpPr txBox="1"/>
            <p:nvPr/>
          </p:nvSpPr>
          <p:spPr>
            <a:xfrm>
              <a:off x="285917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</a:p>
          </p:txBody>
        </p:sp>
      </p:grpSp>
      <p:grpSp>
        <p:nvGrpSpPr>
          <p:cNvPr id="251" name="Agrupar 18">
            <a:extLst>
              <a:ext uri="{FF2B5EF4-FFF2-40B4-BE49-F238E27FC236}">
                <a16:creationId xmlns:a16="http://schemas.microsoft.com/office/drawing/2014/main" id="{7C7142FE-64F1-224A-BFFA-D051B0E44A3B}"/>
              </a:ext>
            </a:extLst>
          </p:cNvPr>
          <p:cNvGrpSpPr/>
          <p:nvPr/>
        </p:nvGrpSpPr>
        <p:grpSpPr>
          <a:xfrm>
            <a:off x="6301785" y="4167147"/>
            <a:ext cx="704907" cy="306112"/>
            <a:chOff x="2844546" y="3093006"/>
            <a:chExt cx="704907" cy="306112"/>
          </a:xfrm>
        </p:grpSpPr>
        <p:sp>
          <p:nvSpPr>
            <p:cNvPr id="252" name="Rectángulo 19">
              <a:extLst>
                <a:ext uri="{FF2B5EF4-FFF2-40B4-BE49-F238E27FC236}">
                  <a16:creationId xmlns:a16="http://schemas.microsoft.com/office/drawing/2014/main" id="{DF85D7ED-AF92-8D4F-A3DD-F867B2CAD70B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CuadroTexto 20">
              <a:extLst>
                <a:ext uri="{FF2B5EF4-FFF2-40B4-BE49-F238E27FC236}">
                  <a16:creationId xmlns:a16="http://schemas.microsoft.com/office/drawing/2014/main" id="{1F94DE7C-D6F5-C644-A153-7144B630B3B2}"/>
                </a:ext>
              </a:extLst>
            </p:cNvPr>
            <p:cNvSpPr txBox="1"/>
            <p:nvPr/>
          </p:nvSpPr>
          <p:spPr>
            <a:xfrm>
              <a:off x="284454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91987E5-A594-C143-A2C1-D134CE8B37B9}"/>
              </a:ext>
            </a:extLst>
          </p:cNvPr>
          <p:cNvSpPr txBox="1"/>
          <p:nvPr/>
        </p:nvSpPr>
        <p:spPr>
          <a:xfrm>
            <a:off x="6538525" y="3156143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 b="1" dirty="0"/>
              <a:t>Cloud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DC78E890-6B5F-2F48-8830-F8780747F716}"/>
              </a:ext>
            </a:extLst>
          </p:cNvPr>
          <p:cNvSpPr/>
          <p:nvPr/>
        </p:nvSpPr>
        <p:spPr>
          <a:xfrm>
            <a:off x="3715342" y="3563895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Can 102">
            <a:extLst>
              <a:ext uri="{FF2B5EF4-FFF2-40B4-BE49-F238E27FC236}">
                <a16:creationId xmlns:a16="http://schemas.microsoft.com/office/drawing/2014/main" id="{F35A267B-8517-5D4D-B2DA-017F9F93398F}"/>
              </a:ext>
            </a:extLst>
          </p:cNvPr>
          <p:cNvSpPr/>
          <p:nvPr/>
        </p:nvSpPr>
        <p:spPr>
          <a:xfrm>
            <a:off x="4911066" y="3571606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16FE960E-9AFA-B744-86FA-9F3D86DB84D8}"/>
              </a:ext>
            </a:extLst>
          </p:cNvPr>
          <p:cNvSpPr/>
          <p:nvPr/>
        </p:nvSpPr>
        <p:spPr>
          <a:xfrm>
            <a:off x="6083271" y="3567764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541CB26-0E51-8241-A26C-C04CCBC47B82}"/>
              </a:ext>
            </a:extLst>
          </p:cNvPr>
          <p:cNvSpPr/>
          <p:nvPr/>
        </p:nvSpPr>
        <p:spPr>
          <a:xfrm>
            <a:off x="4423348" y="3534146"/>
            <a:ext cx="155764" cy="15576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DD0C594-A68F-CF42-A814-981B1CE58512}"/>
              </a:ext>
            </a:extLst>
          </p:cNvPr>
          <p:cNvSpPr/>
          <p:nvPr/>
        </p:nvSpPr>
        <p:spPr>
          <a:xfrm>
            <a:off x="4424029" y="3872136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E3F4E65-DE39-9642-8D0A-D3F25F8B7759}"/>
              </a:ext>
            </a:extLst>
          </p:cNvPr>
          <p:cNvSpPr/>
          <p:nvPr/>
        </p:nvSpPr>
        <p:spPr>
          <a:xfrm>
            <a:off x="5617436" y="4242713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0FE53B7-52DB-5A4D-BA8C-4FB8E288D39B}"/>
              </a:ext>
            </a:extLst>
          </p:cNvPr>
          <p:cNvSpPr/>
          <p:nvPr/>
        </p:nvSpPr>
        <p:spPr>
          <a:xfrm>
            <a:off x="6768118" y="3892613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pic>
        <p:nvPicPr>
          <p:cNvPr id="109" name="Picture 12" descr="BSC releases COMPSs version 1.4 | BSC-CNS">
            <a:extLst>
              <a:ext uri="{FF2B5EF4-FFF2-40B4-BE49-F238E27FC236}">
                <a16:creationId xmlns:a16="http://schemas.microsoft.com/office/drawing/2014/main" id="{4DD3B2EA-76A6-E442-A1CA-C377D7509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6" b="13731"/>
          <a:stretch/>
        </p:blipFill>
        <p:spPr bwMode="auto">
          <a:xfrm>
            <a:off x="2955562" y="2927779"/>
            <a:ext cx="528751" cy="4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B672B00-0905-4F42-BA8B-991B911E7BA1}"/>
              </a:ext>
            </a:extLst>
          </p:cNvPr>
          <p:cNvSpPr/>
          <p:nvPr/>
        </p:nvSpPr>
        <p:spPr>
          <a:xfrm>
            <a:off x="2826310" y="2957492"/>
            <a:ext cx="90418" cy="1585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3B4CE8C-BA59-984F-A607-3BB3C4CF36D7}"/>
              </a:ext>
            </a:extLst>
          </p:cNvPr>
          <p:cNvCxnSpPr>
            <a:cxnSpLocks/>
            <a:stCxn id="109" idx="3"/>
            <a:endCxn id="185" idx="0"/>
          </p:cNvCxnSpPr>
          <p:nvPr/>
        </p:nvCxnSpPr>
        <p:spPr>
          <a:xfrm>
            <a:off x="3484313" y="3166719"/>
            <a:ext cx="671519" cy="2269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242993E8-BEA1-7C46-8142-A3FA85F577C6}"/>
              </a:ext>
            </a:extLst>
          </p:cNvPr>
          <p:cNvCxnSpPr>
            <a:cxnSpLocks/>
            <a:stCxn id="109" idx="3"/>
            <a:endCxn id="186" idx="0"/>
          </p:cNvCxnSpPr>
          <p:nvPr/>
        </p:nvCxnSpPr>
        <p:spPr>
          <a:xfrm>
            <a:off x="3484313" y="3166719"/>
            <a:ext cx="1858227" cy="226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83FE5F68-145C-0F43-BF72-CBFED75CF3AD}"/>
              </a:ext>
            </a:extLst>
          </p:cNvPr>
          <p:cNvCxnSpPr>
            <a:cxnSpLocks/>
            <a:stCxn id="109" idx="3"/>
            <a:endCxn id="241" idx="0"/>
          </p:cNvCxnSpPr>
          <p:nvPr/>
        </p:nvCxnSpPr>
        <p:spPr>
          <a:xfrm>
            <a:off x="3484313" y="3166719"/>
            <a:ext cx="3032048" cy="226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6">
            <a:extLst>
              <a:ext uri="{FF2B5EF4-FFF2-40B4-BE49-F238E27FC236}">
                <a16:creationId xmlns:a16="http://schemas.microsoft.com/office/drawing/2014/main" id="{B4ECFCD7-1745-AD49-B5B3-F13496050CDB}"/>
              </a:ext>
            </a:extLst>
          </p:cNvPr>
          <p:cNvSpPr txBox="1"/>
          <p:nvPr/>
        </p:nvSpPr>
        <p:spPr>
          <a:xfrm>
            <a:off x="7510605" y="980466"/>
            <a:ext cx="15502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Courier New" charset="0"/>
                <a:ea typeface="Courier New" charset="0"/>
                <a:cs typeface="Courier New" charset="0"/>
              </a:rPr>
              <a:t>@task</a:t>
            </a: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(c=IN)</a:t>
            </a:r>
          </a:p>
          <a:p>
            <a:pPr>
              <a:spcAft>
                <a:spcPts val="600"/>
              </a:spcAft>
            </a:pPr>
            <a:r>
              <a:rPr lang="en-US" sz="8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8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(c):</a:t>
            </a:r>
            <a:endParaRPr lang="en-US" sz="8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800" b="1" dirty="0">
                <a:latin typeface="Courier New" charset="0"/>
                <a:ea typeface="Courier New" charset="0"/>
                <a:cs typeface="Courier New" charset="0"/>
              </a:rPr>
              <a:t>@task</a:t>
            </a: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(a=</a:t>
            </a:r>
            <a:r>
              <a:rPr lang="en-US" sz="800" dirty="0" err="1">
                <a:latin typeface="Courier New" charset="0"/>
                <a:ea typeface="Courier New" charset="0"/>
                <a:cs typeface="Courier New" charset="0"/>
              </a:rPr>
              <a:t>IN,b</a:t>
            </a: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800" dirty="0" err="1">
                <a:latin typeface="Courier New" charset="0"/>
                <a:ea typeface="Courier New" charset="0"/>
                <a:cs typeface="Courier New" charset="0"/>
              </a:rPr>
              <a:t>IN,c</a:t>
            </a: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=OUT)</a:t>
            </a:r>
          </a:p>
          <a:p>
            <a:r>
              <a:rPr lang="en-US" sz="800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8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add</a:t>
            </a: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(a, b, c):</a:t>
            </a:r>
          </a:p>
          <a:p>
            <a:pPr>
              <a:spcAft>
                <a:spcPts val="600"/>
              </a:spcAft>
            </a:pPr>
            <a:r>
              <a:rPr lang="en-US" sz="8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c = a + b</a:t>
            </a:r>
            <a:endParaRPr lang="is-IS" sz="8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800" b="1" dirty="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is-IS" sz="800" dirty="0">
                <a:latin typeface="Courier New" charset="0"/>
                <a:ea typeface="Courier New" charset="0"/>
                <a:cs typeface="Courier New" charset="0"/>
              </a:rPr>
              <a:t> i </a:t>
            </a:r>
            <a:r>
              <a:rPr lang="is-IS" sz="800" b="1" dirty="0">
                <a:latin typeface="Courier New" charset="0"/>
                <a:ea typeface="Courier New" charset="0"/>
                <a:cs typeface="Courier New" charset="0"/>
              </a:rPr>
              <a:t>in range</a:t>
            </a:r>
            <a:r>
              <a:rPr lang="is-IS" sz="800" dirty="0">
                <a:latin typeface="Courier New" charset="0"/>
                <a:ea typeface="Courier New" charset="0"/>
                <a:cs typeface="Courier New" charset="0"/>
              </a:rPr>
              <a:t>(MSIZE):</a:t>
            </a:r>
          </a:p>
          <a:p>
            <a:r>
              <a:rPr lang="is-IS" sz="800" dirty="0">
                <a:latin typeface="Courier New" charset="0"/>
                <a:ea typeface="Courier New" charset="0"/>
                <a:cs typeface="Courier New" charset="0"/>
              </a:rPr>
              <a:t>  add(A[i],B[i],C[i])</a:t>
            </a:r>
          </a:p>
          <a:p>
            <a:r>
              <a:rPr lang="en-US" sz="800" dirty="0">
                <a:latin typeface="Courier New" charset="0"/>
                <a:ea typeface="Courier New" charset="0"/>
                <a:cs typeface="Courier New" charset="0"/>
              </a:rPr>
              <a:t>print(C)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8C2036D-C78E-5947-B5C4-D4597985E4CF}"/>
              </a:ext>
            </a:extLst>
          </p:cNvPr>
          <p:cNvSpPr/>
          <p:nvPr/>
        </p:nvSpPr>
        <p:spPr>
          <a:xfrm>
            <a:off x="7653560" y="2425556"/>
            <a:ext cx="292388" cy="29238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E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72C7BFC-AD51-C744-82AB-E573FE670EC6}"/>
              </a:ext>
            </a:extLst>
          </p:cNvPr>
          <p:cNvSpPr/>
          <p:nvPr/>
        </p:nvSpPr>
        <p:spPr>
          <a:xfrm>
            <a:off x="8054676" y="2425556"/>
            <a:ext cx="292388" cy="29238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E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16D99BB-1B36-384D-82D8-786BAA59CC26}"/>
              </a:ext>
            </a:extLst>
          </p:cNvPr>
          <p:cNvSpPr/>
          <p:nvPr/>
        </p:nvSpPr>
        <p:spPr>
          <a:xfrm>
            <a:off x="8545496" y="2425556"/>
            <a:ext cx="292388" cy="29238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E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F6B8CDC-FD4F-B740-A018-21346BB91665}"/>
              </a:ext>
            </a:extLst>
          </p:cNvPr>
          <p:cNvSpPr/>
          <p:nvPr/>
        </p:nvSpPr>
        <p:spPr>
          <a:xfrm>
            <a:off x="8053475" y="2972219"/>
            <a:ext cx="292388" cy="29238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E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0BD1225-0AF6-B848-B473-CD8D811A0694}"/>
              </a:ext>
            </a:extLst>
          </p:cNvPr>
          <p:cNvCxnSpPr>
            <a:cxnSpLocks/>
            <a:stCxn id="125" idx="5"/>
            <a:endCxn id="128" idx="0"/>
          </p:cNvCxnSpPr>
          <p:nvPr/>
        </p:nvCxnSpPr>
        <p:spPr>
          <a:xfrm>
            <a:off x="7903129" y="2675125"/>
            <a:ext cx="296540" cy="29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D57A57A-DA36-BB44-9832-E3031CFF3F98}"/>
              </a:ext>
            </a:extLst>
          </p:cNvPr>
          <p:cNvCxnSpPr>
            <a:cxnSpLocks/>
            <a:stCxn id="126" idx="4"/>
            <a:endCxn id="128" idx="0"/>
          </p:cNvCxnSpPr>
          <p:nvPr/>
        </p:nvCxnSpPr>
        <p:spPr>
          <a:xfrm flipH="1">
            <a:off x="8199669" y="2717944"/>
            <a:ext cx="1201" cy="25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116282E-74A7-3A46-92CB-94A5777A5DA5}"/>
              </a:ext>
            </a:extLst>
          </p:cNvPr>
          <p:cNvCxnSpPr>
            <a:cxnSpLocks/>
            <a:stCxn id="127" idx="4"/>
            <a:endCxn id="128" idx="0"/>
          </p:cNvCxnSpPr>
          <p:nvPr/>
        </p:nvCxnSpPr>
        <p:spPr>
          <a:xfrm flipH="1">
            <a:off x="8199669" y="2717944"/>
            <a:ext cx="492021" cy="25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6">
            <a:extLst>
              <a:ext uri="{FF2B5EF4-FFF2-40B4-BE49-F238E27FC236}">
                <a16:creationId xmlns:a16="http://schemas.microsoft.com/office/drawing/2014/main" id="{52F58BCE-0974-8845-A66E-B37C5BB94396}"/>
              </a:ext>
            </a:extLst>
          </p:cNvPr>
          <p:cNvSpPr txBox="1"/>
          <p:nvPr/>
        </p:nvSpPr>
        <p:spPr>
          <a:xfrm>
            <a:off x="8309156" y="2441113"/>
            <a:ext cx="292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Courier New" charset="0"/>
                <a:ea typeface="Courier New" charset="0"/>
                <a:cs typeface="Courier New" charset="0"/>
              </a:rPr>
              <a:t>…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5B624545-4311-8E41-8EA6-1AF8C66765DB}"/>
              </a:ext>
            </a:extLst>
          </p:cNvPr>
          <p:cNvCxnSpPr>
            <a:stCxn id="185" idx="2"/>
            <a:endCxn id="186" idx="2"/>
          </p:cNvCxnSpPr>
          <p:nvPr/>
        </p:nvCxnSpPr>
        <p:spPr>
          <a:xfrm rot="16200000" flipH="1">
            <a:off x="4749186" y="3949138"/>
            <a:ext cx="12700" cy="118670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EF7B45A8-001D-B44F-8033-6BE862B2DBA2}"/>
              </a:ext>
            </a:extLst>
          </p:cNvPr>
          <p:cNvCxnSpPr>
            <a:cxnSpLocks/>
            <a:stCxn id="185" idx="2"/>
            <a:endCxn id="241" idx="2"/>
          </p:cNvCxnSpPr>
          <p:nvPr/>
        </p:nvCxnSpPr>
        <p:spPr>
          <a:xfrm rot="16200000" flipH="1">
            <a:off x="5336096" y="3362227"/>
            <a:ext cx="12700" cy="2360529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92DB6F6-814E-3444-A279-DD0619C98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68" y="2957491"/>
            <a:ext cx="1526657" cy="15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1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0A788D-7D75-9B4E-A544-FEECF14C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Distribute training operations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3CF78-D825-8F4D-B912-EB1AEE804A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9167" y="837009"/>
            <a:ext cx="7425665" cy="485954"/>
          </a:xfrm>
        </p:spPr>
        <p:txBody>
          <a:bodyPr/>
          <a:lstStyle/>
          <a:p>
            <a:pPr marL="0" indent="0">
              <a:buNone/>
            </a:pPr>
            <a:r>
              <a:rPr lang="en-ES" dirty="0"/>
              <a:t>Comparison of synchronous/asynchronous training of CIFAR10 executing on:</a:t>
            </a:r>
          </a:p>
          <a:p>
            <a:endParaRPr lang="en-ES" dirty="0"/>
          </a:p>
          <a:p>
            <a:endParaRPr lang="en-ES" dirty="0"/>
          </a:p>
          <a:p>
            <a:endParaRPr lang="en-ES" dirty="0"/>
          </a:p>
          <a:p>
            <a:endParaRPr lang="en-ES" dirty="0"/>
          </a:p>
          <a:p>
            <a:endParaRPr lang="en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89311-E4EF-0643-9BD3-08E55A74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31" y="2101531"/>
            <a:ext cx="2574663" cy="96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7BFFC-D70E-B147-AD6F-6D851A9A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96" y="2109999"/>
            <a:ext cx="2483527" cy="1155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093D5-830B-9943-A791-E204080C5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147"/>
          <a:stretch/>
        </p:blipFill>
        <p:spPr>
          <a:xfrm>
            <a:off x="1717290" y="3079110"/>
            <a:ext cx="2526263" cy="186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F99F20-0E16-FE4A-9E47-E6CBB6A0E48A}"/>
              </a:ext>
            </a:extLst>
          </p:cNvPr>
          <p:cNvSpPr txBox="1"/>
          <p:nvPr/>
        </p:nvSpPr>
        <p:spPr>
          <a:xfrm>
            <a:off x="1878104" y="1829829"/>
            <a:ext cx="243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u="sng" dirty="0">
                <a:latin typeface="Raleway" pitchFamily="2" charset="77"/>
                <a:cs typeface="Calibri" panose="020F0502020204030204" pitchFamily="34" charset="0"/>
              </a:rPr>
              <a:t>S</a:t>
            </a:r>
            <a:r>
              <a:rPr lang="en-ES" sz="1100" b="1" u="sng" dirty="0">
                <a:latin typeface="Raleway" pitchFamily="2" charset="77"/>
                <a:cs typeface="Calibri" panose="020F0502020204030204" pitchFamily="34" charset="0"/>
              </a:rPr>
              <a:t>yncrhonous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772E0-AC33-EC48-A29A-B9508BF289C8}"/>
              </a:ext>
            </a:extLst>
          </p:cNvPr>
          <p:cNvSpPr txBox="1"/>
          <p:nvPr/>
        </p:nvSpPr>
        <p:spPr>
          <a:xfrm>
            <a:off x="4836375" y="1840676"/>
            <a:ext cx="243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b="1" u="sng" dirty="0">
                <a:latin typeface="Raleway" pitchFamily="2" charset="77"/>
                <a:cs typeface="Calibri" panose="020F0502020204030204" pitchFamily="34" charset="0"/>
              </a:rPr>
              <a:t>Asyncrhonous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6315A-63FB-D24A-9465-78CD32E09FE3}"/>
              </a:ext>
            </a:extLst>
          </p:cNvPr>
          <p:cNvSpPr txBox="1"/>
          <p:nvPr/>
        </p:nvSpPr>
        <p:spPr>
          <a:xfrm>
            <a:off x="1512108" y="1262331"/>
            <a:ext cx="5634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b="1" dirty="0">
                <a:latin typeface="Raleway" pitchFamily="2" charset="77"/>
              </a:rPr>
              <a:t>Marenostrum Supercomputer:</a:t>
            </a:r>
            <a:r>
              <a:rPr lang="en-ES" dirty="0">
                <a:latin typeface="Raleway" pitchFamily="2" charset="77"/>
              </a:rPr>
              <a:t> 3456 nodes, each featuring 2 Intel Xeon with 48-cores a</a:t>
            </a:r>
            <a:r>
              <a:rPr lang="en-GB" dirty="0" err="1">
                <a:latin typeface="Raleway" pitchFamily="2" charset="77"/>
              </a:rPr>
              <a:t>nd</a:t>
            </a:r>
            <a:r>
              <a:rPr lang="en-ES" dirty="0">
                <a:latin typeface="Raleway" pitchFamily="2" charset="77"/>
              </a:rPr>
              <a:t> 96GB of memory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BF2BD9-754C-A941-B9C7-44633AF93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84" y="1761007"/>
            <a:ext cx="1571753" cy="215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E2561B-0C95-A847-8B54-655780759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539" y="1754774"/>
            <a:ext cx="1577033" cy="230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50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C6FA8-BF78-B941-84AD-8CF3A23FC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GB" dirty="0"/>
              <a:t>Distribute training operations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2280A-D09D-6344-930F-0E7B99B046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037" y="944140"/>
            <a:ext cx="6595680" cy="34694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ES" sz="1400" b="1" u="sng" dirty="0"/>
              <a:t>StreamFlow</a:t>
            </a:r>
            <a:r>
              <a:rPr lang="en-ES" sz="1400" b="1" dirty="0"/>
              <a:t> </a:t>
            </a:r>
            <a:r>
              <a:rPr lang="en-ES" sz="1400" dirty="0"/>
              <a:t>(UNITO)</a:t>
            </a:r>
            <a:r>
              <a:rPr lang="en-ES" sz="1400" b="1" dirty="0"/>
              <a:t> </a:t>
            </a:r>
            <a:r>
              <a:rPr lang="en-ES" sz="1400" dirty="0"/>
              <a:t>used to orchestrate the execution of multiple training workflows into the HPC4AI infrastructure</a:t>
            </a:r>
          </a:p>
          <a:p>
            <a:pPr lvl="1">
              <a:lnSpc>
                <a:spcPct val="100000"/>
              </a:lnSpc>
            </a:pPr>
            <a:r>
              <a:rPr lang="en-GB" sz="1200" dirty="0"/>
              <a:t>Declarative description of many multi-container environments to orchestrate the deployment and execution of the application on target infrastructure</a:t>
            </a:r>
          </a:p>
          <a:p>
            <a:pPr lvl="2">
              <a:lnSpc>
                <a:spcPct val="100000"/>
              </a:lnSpc>
            </a:pPr>
            <a:r>
              <a:rPr lang="en-GB" sz="1100" dirty="0"/>
              <a:t>The </a:t>
            </a:r>
            <a:r>
              <a:rPr lang="en-GB" sz="1100" i="1" dirty="0"/>
              <a:t>workflow description </a:t>
            </a:r>
            <a:r>
              <a:rPr lang="en-GB" sz="1100" dirty="0"/>
              <a:t>includes application steps and data dependency (CWL)</a:t>
            </a:r>
            <a:endParaRPr lang="en-GB" sz="1200" dirty="0"/>
          </a:p>
          <a:p>
            <a:pPr lvl="2">
              <a:lnSpc>
                <a:spcPct val="100000"/>
              </a:lnSpc>
            </a:pPr>
            <a:r>
              <a:rPr lang="en-GB" sz="1100" dirty="0"/>
              <a:t>The </a:t>
            </a:r>
            <a:r>
              <a:rPr lang="en-GB" sz="1100" i="1" dirty="0"/>
              <a:t>model description</a:t>
            </a:r>
            <a:r>
              <a:rPr lang="en-GB" sz="1100" dirty="0"/>
              <a:t> defines the target infrastructures capability</a:t>
            </a:r>
          </a:p>
          <a:p>
            <a:pPr lvl="1">
              <a:lnSpc>
                <a:spcPct val="100000"/>
              </a:lnSpc>
            </a:pPr>
            <a:endParaRPr lang="en-GB" sz="1200" dirty="0"/>
          </a:p>
          <a:p>
            <a:pPr lvl="1">
              <a:lnSpc>
                <a:spcPct val="100000"/>
              </a:lnSpc>
            </a:pPr>
            <a:endParaRPr lang="en-ES" sz="1200" dirty="0"/>
          </a:p>
        </p:txBody>
      </p:sp>
      <p:grpSp>
        <p:nvGrpSpPr>
          <p:cNvPr id="157" name="Agrupar 18">
            <a:extLst>
              <a:ext uri="{FF2B5EF4-FFF2-40B4-BE49-F238E27FC236}">
                <a16:creationId xmlns:a16="http://schemas.microsoft.com/office/drawing/2014/main" id="{626A2826-5695-0844-B3EC-3AC720C1089B}"/>
              </a:ext>
            </a:extLst>
          </p:cNvPr>
          <p:cNvGrpSpPr/>
          <p:nvPr/>
        </p:nvGrpSpPr>
        <p:grpSpPr>
          <a:xfrm>
            <a:off x="3586836" y="3323396"/>
            <a:ext cx="690277" cy="306112"/>
            <a:chOff x="2859176" y="3093006"/>
            <a:chExt cx="690277" cy="306112"/>
          </a:xfrm>
        </p:grpSpPr>
        <p:sp>
          <p:nvSpPr>
            <p:cNvPr id="158" name="Rectángulo 19">
              <a:extLst>
                <a:ext uri="{FF2B5EF4-FFF2-40B4-BE49-F238E27FC236}">
                  <a16:creationId xmlns:a16="http://schemas.microsoft.com/office/drawing/2014/main" id="{7C65815D-0920-1048-89C6-C81DF626D7E0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adroTexto 20">
              <a:extLst>
                <a:ext uri="{FF2B5EF4-FFF2-40B4-BE49-F238E27FC236}">
                  <a16:creationId xmlns:a16="http://schemas.microsoft.com/office/drawing/2014/main" id="{A97D4661-AE23-8D4C-A304-7383098EAD41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sp>
        <p:nvSpPr>
          <p:cNvPr id="185" name="Rectángulo redondeado 202">
            <a:extLst>
              <a:ext uri="{FF2B5EF4-FFF2-40B4-BE49-F238E27FC236}">
                <a16:creationId xmlns:a16="http://schemas.microsoft.com/office/drawing/2014/main" id="{3680E873-D1EF-DD4D-90F0-84CA464FC057}"/>
              </a:ext>
            </a:extLst>
          </p:cNvPr>
          <p:cNvSpPr/>
          <p:nvPr/>
        </p:nvSpPr>
        <p:spPr>
          <a:xfrm>
            <a:off x="3189124" y="3264608"/>
            <a:ext cx="1144977" cy="1149015"/>
          </a:xfrm>
          <a:prstGeom prst="roundRect">
            <a:avLst>
              <a:gd name="adj" fmla="val 4288"/>
            </a:avLst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ángulo redondeado 208">
            <a:extLst>
              <a:ext uri="{FF2B5EF4-FFF2-40B4-BE49-F238E27FC236}">
                <a16:creationId xmlns:a16="http://schemas.microsoft.com/office/drawing/2014/main" id="{E5BE8895-CD69-8041-8045-8679D8D388FE}"/>
              </a:ext>
            </a:extLst>
          </p:cNvPr>
          <p:cNvSpPr/>
          <p:nvPr/>
        </p:nvSpPr>
        <p:spPr>
          <a:xfrm>
            <a:off x="4388376" y="3264607"/>
            <a:ext cx="1119890" cy="1149016"/>
          </a:xfrm>
          <a:prstGeom prst="roundRect">
            <a:avLst>
              <a:gd name="adj" fmla="val 4851"/>
            </a:avLst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Agrupar 18">
            <a:extLst>
              <a:ext uri="{FF2B5EF4-FFF2-40B4-BE49-F238E27FC236}">
                <a16:creationId xmlns:a16="http://schemas.microsoft.com/office/drawing/2014/main" id="{0F27EB49-ED05-CB44-9476-0AD4C97DB2A0}"/>
              </a:ext>
            </a:extLst>
          </p:cNvPr>
          <p:cNvGrpSpPr/>
          <p:nvPr/>
        </p:nvGrpSpPr>
        <p:grpSpPr>
          <a:xfrm>
            <a:off x="3585641" y="3668267"/>
            <a:ext cx="690277" cy="306112"/>
            <a:chOff x="2859176" y="3093006"/>
            <a:chExt cx="690277" cy="306112"/>
          </a:xfrm>
        </p:grpSpPr>
        <p:sp>
          <p:nvSpPr>
            <p:cNvPr id="210" name="Rectángulo 19">
              <a:extLst>
                <a:ext uri="{FF2B5EF4-FFF2-40B4-BE49-F238E27FC236}">
                  <a16:creationId xmlns:a16="http://schemas.microsoft.com/office/drawing/2014/main" id="{808A7F2B-A96C-9942-880E-246C0910F5CD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adroTexto 20">
              <a:extLst>
                <a:ext uri="{FF2B5EF4-FFF2-40B4-BE49-F238E27FC236}">
                  <a16:creationId xmlns:a16="http://schemas.microsoft.com/office/drawing/2014/main" id="{4743594F-1194-3440-8081-A9B0C81FEF8D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grpSp>
        <p:nvGrpSpPr>
          <p:cNvPr id="213" name="Agrupar 18">
            <a:extLst>
              <a:ext uri="{FF2B5EF4-FFF2-40B4-BE49-F238E27FC236}">
                <a16:creationId xmlns:a16="http://schemas.microsoft.com/office/drawing/2014/main" id="{80CC5986-71A1-0049-994C-0E35453924A6}"/>
              </a:ext>
            </a:extLst>
          </p:cNvPr>
          <p:cNvGrpSpPr/>
          <p:nvPr/>
        </p:nvGrpSpPr>
        <p:grpSpPr>
          <a:xfrm>
            <a:off x="4748761" y="3323070"/>
            <a:ext cx="690277" cy="306112"/>
            <a:chOff x="2859176" y="3093006"/>
            <a:chExt cx="690277" cy="306112"/>
          </a:xfrm>
        </p:grpSpPr>
        <p:sp>
          <p:nvSpPr>
            <p:cNvPr id="214" name="Rectángulo 19">
              <a:extLst>
                <a:ext uri="{FF2B5EF4-FFF2-40B4-BE49-F238E27FC236}">
                  <a16:creationId xmlns:a16="http://schemas.microsoft.com/office/drawing/2014/main" id="{0C914DD8-4863-924A-8E38-52C781CF3CEB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CuadroTexto 20">
              <a:extLst>
                <a:ext uri="{FF2B5EF4-FFF2-40B4-BE49-F238E27FC236}">
                  <a16:creationId xmlns:a16="http://schemas.microsoft.com/office/drawing/2014/main" id="{06FA11A1-AA60-C64A-8149-18F4B650CFCE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sp>
        <p:nvSpPr>
          <p:cNvPr id="217" name="Can 216">
            <a:extLst>
              <a:ext uri="{FF2B5EF4-FFF2-40B4-BE49-F238E27FC236}">
                <a16:creationId xmlns:a16="http://schemas.microsoft.com/office/drawing/2014/main" id="{759FBE70-C9ED-9A49-B2D5-E35FCD3B8009}"/>
              </a:ext>
            </a:extLst>
          </p:cNvPr>
          <p:cNvSpPr/>
          <p:nvPr/>
        </p:nvSpPr>
        <p:spPr>
          <a:xfrm>
            <a:off x="3250435" y="3323070"/>
            <a:ext cx="302998" cy="3197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8" name="Can 217">
            <a:extLst>
              <a:ext uri="{FF2B5EF4-FFF2-40B4-BE49-F238E27FC236}">
                <a16:creationId xmlns:a16="http://schemas.microsoft.com/office/drawing/2014/main" id="{1CBBCAF1-D68C-1942-A03E-CD5708FC2DF3}"/>
              </a:ext>
            </a:extLst>
          </p:cNvPr>
          <p:cNvSpPr/>
          <p:nvPr/>
        </p:nvSpPr>
        <p:spPr>
          <a:xfrm>
            <a:off x="4433686" y="3324771"/>
            <a:ext cx="302998" cy="3197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20" name="Agrupar 18">
            <a:extLst>
              <a:ext uri="{FF2B5EF4-FFF2-40B4-BE49-F238E27FC236}">
                <a16:creationId xmlns:a16="http://schemas.microsoft.com/office/drawing/2014/main" id="{7EA36BC0-AF43-A942-B284-C920C8B2C4B1}"/>
              </a:ext>
            </a:extLst>
          </p:cNvPr>
          <p:cNvGrpSpPr/>
          <p:nvPr/>
        </p:nvGrpSpPr>
        <p:grpSpPr>
          <a:xfrm>
            <a:off x="4748375" y="3679774"/>
            <a:ext cx="690277" cy="306112"/>
            <a:chOff x="2859176" y="3093006"/>
            <a:chExt cx="690277" cy="306112"/>
          </a:xfrm>
        </p:grpSpPr>
        <p:sp>
          <p:nvSpPr>
            <p:cNvPr id="221" name="Rectángulo 19">
              <a:extLst>
                <a:ext uri="{FF2B5EF4-FFF2-40B4-BE49-F238E27FC236}">
                  <a16:creationId xmlns:a16="http://schemas.microsoft.com/office/drawing/2014/main" id="{6B3D2C27-F57B-864C-AAFC-ABFBC95AC27E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CuadroTexto 20">
              <a:extLst>
                <a:ext uri="{FF2B5EF4-FFF2-40B4-BE49-F238E27FC236}">
                  <a16:creationId xmlns:a16="http://schemas.microsoft.com/office/drawing/2014/main" id="{9B6B28EC-00FF-6A45-B884-E9315F2E9401}"/>
                </a:ext>
              </a:extLst>
            </p:cNvPr>
            <p:cNvSpPr txBox="1"/>
            <p:nvPr/>
          </p:nvSpPr>
          <p:spPr>
            <a:xfrm>
              <a:off x="285917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</a:p>
          </p:txBody>
        </p:sp>
      </p:grpSp>
      <p:grpSp>
        <p:nvGrpSpPr>
          <p:cNvPr id="224" name="Agrupar 18">
            <a:extLst>
              <a:ext uri="{FF2B5EF4-FFF2-40B4-BE49-F238E27FC236}">
                <a16:creationId xmlns:a16="http://schemas.microsoft.com/office/drawing/2014/main" id="{3613C96C-24E2-A247-A9A6-A6BD6E2BEA34}"/>
              </a:ext>
            </a:extLst>
          </p:cNvPr>
          <p:cNvGrpSpPr/>
          <p:nvPr/>
        </p:nvGrpSpPr>
        <p:grpSpPr>
          <a:xfrm>
            <a:off x="4719115" y="4038070"/>
            <a:ext cx="719537" cy="306112"/>
            <a:chOff x="2829916" y="3093006"/>
            <a:chExt cx="719537" cy="306112"/>
          </a:xfrm>
        </p:grpSpPr>
        <p:sp>
          <p:nvSpPr>
            <p:cNvPr id="225" name="Rectángulo 19">
              <a:extLst>
                <a:ext uri="{FF2B5EF4-FFF2-40B4-BE49-F238E27FC236}">
                  <a16:creationId xmlns:a16="http://schemas.microsoft.com/office/drawing/2014/main" id="{15520B9E-3EF2-DB4D-B9FB-A00EEAC25C8D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uadroTexto 20">
              <a:extLst>
                <a:ext uri="{FF2B5EF4-FFF2-40B4-BE49-F238E27FC236}">
                  <a16:creationId xmlns:a16="http://schemas.microsoft.com/office/drawing/2014/main" id="{079F8299-FA46-DB4E-9D4E-D892FB001DF9}"/>
                </a:ext>
              </a:extLst>
            </p:cNvPr>
            <p:cNvSpPr txBox="1"/>
            <p:nvPr/>
          </p:nvSpPr>
          <p:spPr>
            <a:xfrm>
              <a:off x="2829916" y="310718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FPGA</a:t>
              </a:r>
            </a:p>
          </p:txBody>
        </p:sp>
      </p:grpSp>
      <p:sp>
        <p:nvSpPr>
          <p:cNvPr id="241" name="Rectángulo redondeado 208">
            <a:extLst>
              <a:ext uri="{FF2B5EF4-FFF2-40B4-BE49-F238E27FC236}">
                <a16:creationId xmlns:a16="http://schemas.microsoft.com/office/drawing/2014/main" id="{3E266C43-F903-3149-972A-A941E4B3937F}"/>
              </a:ext>
            </a:extLst>
          </p:cNvPr>
          <p:cNvSpPr/>
          <p:nvPr/>
        </p:nvSpPr>
        <p:spPr>
          <a:xfrm>
            <a:off x="5562197" y="3264607"/>
            <a:ext cx="1119890" cy="1149016"/>
          </a:xfrm>
          <a:prstGeom prst="roundRect">
            <a:avLst>
              <a:gd name="adj" fmla="val 4851"/>
            </a:avLst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Agrupar 18">
            <a:extLst>
              <a:ext uri="{FF2B5EF4-FFF2-40B4-BE49-F238E27FC236}">
                <a16:creationId xmlns:a16="http://schemas.microsoft.com/office/drawing/2014/main" id="{B9BF94C4-047E-C24E-85AE-2306F3AF7C3D}"/>
              </a:ext>
            </a:extLst>
          </p:cNvPr>
          <p:cNvGrpSpPr/>
          <p:nvPr/>
        </p:nvGrpSpPr>
        <p:grpSpPr>
          <a:xfrm>
            <a:off x="5922582" y="3323070"/>
            <a:ext cx="690277" cy="306112"/>
            <a:chOff x="2859176" y="3093006"/>
            <a:chExt cx="690277" cy="306112"/>
          </a:xfrm>
        </p:grpSpPr>
        <p:sp>
          <p:nvSpPr>
            <p:cNvPr id="243" name="Rectángulo 19">
              <a:extLst>
                <a:ext uri="{FF2B5EF4-FFF2-40B4-BE49-F238E27FC236}">
                  <a16:creationId xmlns:a16="http://schemas.microsoft.com/office/drawing/2014/main" id="{2C491D8B-7F19-2A49-88A1-8FA0AC63F45D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CuadroTexto 20">
              <a:extLst>
                <a:ext uri="{FF2B5EF4-FFF2-40B4-BE49-F238E27FC236}">
                  <a16:creationId xmlns:a16="http://schemas.microsoft.com/office/drawing/2014/main" id="{6EE0505D-63FA-B543-9825-A9F6CC7D1610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sp>
        <p:nvSpPr>
          <p:cNvPr id="246" name="Can 245">
            <a:extLst>
              <a:ext uri="{FF2B5EF4-FFF2-40B4-BE49-F238E27FC236}">
                <a16:creationId xmlns:a16="http://schemas.microsoft.com/office/drawing/2014/main" id="{21D18ACC-35EC-1D4C-9BEF-71F73487BFA9}"/>
              </a:ext>
            </a:extLst>
          </p:cNvPr>
          <p:cNvSpPr/>
          <p:nvPr/>
        </p:nvSpPr>
        <p:spPr>
          <a:xfrm>
            <a:off x="5607507" y="3324771"/>
            <a:ext cx="302998" cy="3197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47" name="Agrupar 18">
            <a:extLst>
              <a:ext uri="{FF2B5EF4-FFF2-40B4-BE49-F238E27FC236}">
                <a16:creationId xmlns:a16="http://schemas.microsoft.com/office/drawing/2014/main" id="{D18A9865-62A6-0C42-BE37-DB1F6E004738}"/>
              </a:ext>
            </a:extLst>
          </p:cNvPr>
          <p:cNvGrpSpPr/>
          <p:nvPr/>
        </p:nvGrpSpPr>
        <p:grpSpPr>
          <a:xfrm>
            <a:off x="5922196" y="3679774"/>
            <a:ext cx="690277" cy="306112"/>
            <a:chOff x="2859176" y="3093006"/>
            <a:chExt cx="690277" cy="306112"/>
          </a:xfrm>
        </p:grpSpPr>
        <p:sp>
          <p:nvSpPr>
            <p:cNvPr id="248" name="Rectángulo 19">
              <a:extLst>
                <a:ext uri="{FF2B5EF4-FFF2-40B4-BE49-F238E27FC236}">
                  <a16:creationId xmlns:a16="http://schemas.microsoft.com/office/drawing/2014/main" id="{E7A8097A-E332-4C40-BF63-1C9C4C7C04F3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CuadroTexto 20">
              <a:extLst>
                <a:ext uri="{FF2B5EF4-FFF2-40B4-BE49-F238E27FC236}">
                  <a16:creationId xmlns:a16="http://schemas.microsoft.com/office/drawing/2014/main" id="{6E354869-5CC9-254F-A9D1-470810789408}"/>
                </a:ext>
              </a:extLst>
            </p:cNvPr>
            <p:cNvSpPr txBox="1"/>
            <p:nvPr/>
          </p:nvSpPr>
          <p:spPr>
            <a:xfrm>
              <a:off x="285917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</a:p>
          </p:txBody>
        </p:sp>
      </p:grpSp>
      <p:grpSp>
        <p:nvGrpSpPr>
          <p:cNvPr id="251" name="Agrupar 18">
            <a:extLst>
              <a:ext uri="{FF2B5EF4-FFF2-40B4-BE49-F238E27FC236}">
                <a16:creationId xmlns:a16="http://schemas.microsoft.com/office/drawing/2014/main" id="{7C7142FE-64F1-224A-BFFA-D051B0E44A3B}"/>
              </a:ext>
            </a:extLst>
          </p:cNvPr>
          <p:cNvGrpSpPr/>
          <p:nvPr/>
        </p:nvGrpSpPr>
        <p:grpSpPr>
          <a:xfrm>
            <a:off x="5907566" y="4038070"/>
            <a:ext cx="704907" cy="306112"/>
            <a:chOff x="2844546" y="3093006"/>
            <a:chExt cx="704907" cy="306112"/>
          </a:xfrm>
        </p:grpSpPr>
        <p:sp>
          <p:nvSpPr>
            <p:cNvPr id="252" name="Rectángulo 19">
              <a:extLst>
                <a:ext uri="{FF2B5EF4-FFF2-40B4-BE49-F238E27FC236}">
                  <a16:creationId xmlns:a16="http://schemas.microsoft.com/office/drawing/2014/main" id="{DF85D7ED-AF92-8D4F-A3DD-F867B2CAD70B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CuadroTexto 20">
              <a:extLst>
                <a:ext uri="{FF2B5EF4-FFF2-40B4-BE49-F238E27FC236}">
                  <a16:creationId xmlns:a16="http://schemas.microsoft.com/office/drawing/2014/main" id="{1F94DE7C-D6F5-C644-A153-7144B630B3B2}"/>
                </a:ext>
              </a:extLst>
            </p:cNvPr>
            <p:cNvSpPr txBox="1"/>
            <p:nvPr/>
          </p:nvSpPr>
          <p:spPr>
            <a:xfrm>
              <a:off x="284454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91987E5-A594-C143-A2C1-D134CE8B37B9}"/>
              </a:ext>
            </a:extLst>
          </p:cNvPr>
          <p:cNvSpPr txBox="1"/>
          <p:nvPr/>
        </p:nvSpPr>
        <p:spPr>
          <a:xfrm>
            <a:off x="6144306" y="302706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 b="1" dirty="0"/>
              <a:t>Cloud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DC78E890-6B5F-2F48-8830-F8780747F716}"/>
              </a:ext>
            </a:extLst>
          </p:cNvPr>
          <p:cNvSpPr/>
          <p:nvPr/>
        </p:nvSpPr>
        <p:spPr>
          <a:xfrm>
            <a:off x="3328319" y="3435323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Can 102">
            <a:extLst>
              <a:ext uri="{FF2B5EF4-FFF2-40B4-BE49-F238E27FC236}">
                <a16:creationId xmlns:a16="http://schemas.microsoft.com/office/drawing/2014/main" id="{F35A267B-8517-5D4D-B2DA-017F9F93398F}"/>
              </a:ext>
            </a:extLst>
          </p:cNvPr>
          <p:cNvSpPr/>
          <p:nvPr/>
        </p:nvSpPr>
        <p:spPr>
          <a:xfrm>
            <a:off x="4560818" y="3457639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16FE960E-9AFA-B744-86FA-9F3D86DB84D8}"/>
              </a:ext>
            </a:extLst>
          </p:cNvPr>
          <p:cNvSpPr/>
          <p:nvPr/>
        </p:nvSpPr>
        <p:spPr>
          <a:xfrm>
            <a:off x="4570645" y="3309464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541CB26-0E51-8241-A26C-C04CCBC47B82}"/>
              </a:ext>
            </a:extLst>
          </p:cNvPr>
          <p:cNvSpPr/>
          <p:nvPr/>
        </p:nvSpPr>
        <p:spPr>
          <a:xfrm>
            <a:off x="4088843" y="3754566"/>
            <a:ext cx="155764" cy="15576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DD0C594-A68F-CF42-A814-981B1CE58512}"/>
              </a:ext>
            </a:extLst>
          </p:cNvPr>
          <p:cNvSpPr/>
          <p:nvPr/>
        </p:nvSpPr>
        <p:spPr>
          <a:xfrm>
            <a:off x="4024432" y="3397206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E3F4E65-DE39-9642-8D0A-D3F25F8B7759}"/>
              </a:ext>
            </a:extLst>
          </p:cNvPr>
          <p:cNvSpPr/>
          <p:nvPr/>
        </p:nvSpPr>
        <p:spPr>
          <a:xfrm>
            <a:off x="5242827" y="3763394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0FE53B7-52DB-5A4D-BA8C-4FB8E288D39B}"/>
              </a:ext>
            </a:extLst>
          </p:cNvPr>
          <p:cNvSpPr/>
          <p:nvPr/>
        </p:nvSpPr>
        <p:spPr>
          <a:xfrm>
            <a:off x="5138722" y="3765854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pic>
        <p:nvPicPr>
          <p:cNvPr id="109" name="Picture 12" descr="BSC releases COMPSs version 1.4 | BSC-CNS">
            <a:extLst>
              <a:ext uri="{FF2B5EF4-FFF2-40B4-BE49-F238E27FC236}">
                <a16:creationId xmlns:a16="http://schemas.microsoft.com/office/drawing/2014/main" id="{4DD3B2EA-76A6-E442-A1CA-C377D7509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6" b="13731"/>
          <a:stretch/>
        </p:blipFill>
        <p:spPr bwMode="auto">
          <a:xfrm>
            <a:off x="1789339" y="2805571"/>
            <a:ext cx="528751" cy="4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3B4CE8C-BA59-984F-A607-3BB3C4CF36D7}"/>
              </a:ext>
            </a:extLst>
          </p:cNvPr>
          <p:cNvCxnSpPr>
            <a:cxnSpLocks/>
            <a:stCxn id="89" idx="3"/>
            <a:endCxn id="185" idx="0"/>
          </p:cNvCxnSpPr>
          <p:nvPr/>
        </p:nvCxnSpPr>
        <p:spPr>
          <a:xfrm>
            <a:off x="3475797" y="3016483"/>
            <a:ext cx="285816" cy="2481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242993E8-BEA1-7C46-8142-A3FA85F577C6}"/>
              </a:ext>
            </a:extLst>
          </p:cNvPr>
          <p:cNvCxnSpPr>
            <a:cxnSpLocks/>
            <a:stCxn id="89" idx="3"/>
            <a:endCxn id="186" idx="0"/>
          </p:cNvCxnSpPr>
          <p:nvPr/>
        </p:nvCxnSpPr>
        <p:spPr>
          <a:xfrm>
            <a:off x="3475797" y="3016483"/>
            <a:ext cx="1472524" cy="248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83FE5F68-145C-0F43-BF72-CBFED75CF3AD}"/>
              </a:ext>
            </a:extLst>
          </p:cNvPr>
          <p:cNvCxnSpPr>
            <a:cxnSpLocks/>
            <a:stCxn id="89" idx="3"/>
            <a:endCxn id="241" idx="0"/>
          </p:cNvCxnSpPr>
          <p:nvPr/>
        </p:nvCxnSpPr>
        <p:spPr>
          <a:xfrm>
            <a:off x="3475797" y="3016483"/>
            <a:ext cx="2646345" cy="248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14" descr="About - StreamFlow">
            <a:extLst>
              <a:ext uri="{FF2B5EF4-FFF2-40B4-BE49-F238E27FC236}">
                <a16:creationId xmlns:a16="http://schemas.microsoft.com/office/drawing/2014/main" id="{9150E9BE-F0A1-0046-A5A3-6C232867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25" y="2855237"/>
            <a:ext cx="967472" cy="32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2" descr="BSC releases COMPSs version 1.4 | BSC-CNS">
            <a:extLst>
              <a:ext uri="{FF2B5EF4-FFF2-40B4-BE49-F238E27FC236}">
                <a16:creationId xmlns:a16="http://schemas.microsoft.com/office/drawing/2014/main" id="{16542FF4-7120-9F46-BC08-E80E61F9E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6" b="13731"/>
          <a:stretch/>
        </p:blipFill>
        <p:spPr bwMode="auto">
          <a:xfrm>
            <a:off x="1789339" y="3299205"/>
            <a:ext cx="528751" cy="4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ight Brace 97">
            <a:extLst>
              <a:ext uri="{FF2B5EF4-FFF2-40B4-BE49-F238E27FC236}">
                <a16:creationId xmlns:a16="http://schemas.microsoft.com/office/drawing/2014/main" id="{6EC9A386-0640-0F41-A3D9-9D21F0C45DE6}"/>
              </a:ext>
            </a:extLst>
          </p:cNvPr>
          <p:cNvSpPr/>
          <p:nvPr/>
        </p:nvSpPr>
        <p:spPr>
          <a:xfrm>
            <a:off x="2324336" y="2773993"/>
            <a:ext cx="67585" cy="99926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0" name="Can 109">
            <a:extLst>
              <a:ext uri="{FF2B5EF4-FFF2-40B4-BE49-F238E27FC236}">
                <a16:creationId xmlns:a16="http://schemas.microsoft.com/office/drawing/2014/main" id="{991C4554-09B2-7A4F-AD8B-E10F6B4AA8F3}"/>
              </a:ext>
            </a:extLst>
          </p:cNvPr>
          <p:cNvSpPr/>
          <p:nvPr/>
        </p:nvSpPr>
        <p:spPr>
          <a:xfrm>
            <a:off x="1412972" y="2884629"/>
            <a:ext cx="302998" cy="31976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C044CA-30E3-034F-BCD6-4E46C5E7E594}"/>
              </a:ext>
            </a:extLst>
          </p:cNvPr>
          <p:cNvSpPr txBox="1"/>
          <p:nvPr/>
        </p:nvSpPr>
        <p:spPr>
          <a:xfrm>
            <a:off x="193279" y="2831733"/>
            <a:ext cx="1377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ataset 1</a:t>
            </a:r>
          </a:p>
          <a:p>
            <a:pPr algn="ctr"/>
            <a:r>
              <a:rPr lang="en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(train/test)</a:t>
            </a:r>
          </a:p>
        </p:txBody>
      </p:sp>
      <p:sp>
        <p:nvSpPr>
          <p:cNvPr id="112" name="Can 111">
            <a:extLst>
              <a:ext uri="{FF2B5EF4-FFF2-40B4-BE49-F238E27FC236}">
                <a16:creationId xmlns:a16="http://schemas.microsoft.com/office/drawing/2014/main" id="{5A3D13A6-8489-194C-A9D7-02A3E9DBDEB3}"/>
              </a:ext>
            </a:extLst>
          </p:cNvPr>
          <p:cNvSpPr/>
          <p:nvPr/>
        </p:nvSpPr>
        <p:spPr>
          <a:xfrm>
            <a:off x="1411856" y="3353454"/>
            <a:ext cx="302998" cy="31976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7D2DEB-72FC-CA44-A7DA-A2D9D4D412E8}"/>
              </a:ext>
            </a:extLst>
          </p:cNvPr>
          <p:cNvSpPr txBox="1"/>
          <p:nvPr/>
        </p:nvSpPr>
        <p:spPr>
          <a:xfrm>
            <a:off x="192163" y="3300558"/>
            <a:ext cx="1377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ataset 2</a:t>
            </a:r>
          </a:p>
          <a:p>
            <a:pPr algn="ctr"/>
            <a:r>
              <a:rPr lang="en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(train/test)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0C7A545-8C06-BF45-B8C5-5211C9D5793E}"/>
              </a:ext>
            </a:extLst>
          </p:cNvPr>
          <p:cNvSpPr/>
          <p:nvPr/>
        </p:nvSpPr>
        <p:spPr>
          <a:xfrm>
            <a:off x="5216058" y="4134264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B100103-A615-304B-9291-35E4F727B476}"/>
              </a:ext>
            </a:extLst>
          </p:cNvPr>
          <p:cNvSpPr/>
          <p:nvPr/>
        </p:nvSpPr>
        <p:spPr>
          <a:xfrm>
            <a:off x="3969371" y="3750625"/>
            <a:ext cx="155764" cy="15576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1F6B74E-CD57-9547-B5EA-416D04BBE317}"/>
              </a:ext>
            </a:extLst>
          </p:cNvPr>
          <p:cNvSpPr/>
          <p:nvPr/>
        </p:nvSpPr>
        <p:spPr>
          <a:xfrm>
            <a:off x="6377567" y="3758244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CF6D240-4A78-1542-A375-15DF9ADC4721}"/>
              </a:ext>
            </a:extLst>
          </p:cNvPr>
          <p:cNvSpPr/>
          <p:nvPr/>
        </p:nvSpPr>
        <p:spPr>
          <a:xfrm>
            <a:off x="6368538" y="4118005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sp>
        <p:nvSpPr>
          <p:cNvPr id="123" name="Can 122">
            <a:extLst>
              <a:ext uri="{FF2B5EF4-FFF2-40B4-BE49-F238E27FC236}">
                <a16:creationId xmlns:a16="http://schemas.microsoft.com/office/drawing/2014/main" id="{2E208AA0-530C-9849-9688-A96716619A59}"/>
              </a:ext>
            </a:extLst>
          </p:cNvPr>
          <p:cNvSpPr/>
          <p:nvPr/>
        </p:nvSpPr>
        <p:spPr>
          <a:xfrm>
            <a:off x="4452643" y="3397475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Can 129">
            <a:extLst>
              <a:ext uri="{FF2B5EF4-FFF2-40B4-BE49-F238E27FC236}">
                <a16:creationId xmlns:a16="http://schemas.microsoft.com/office/drawing/2014/main" id="{C242ADEF-0BFC-A948-BE05-7547FA021B1E}"/>
              </a:ext>
            </a:extLst>
          </p:cNvPr>
          <p:cNvSpPr/>
          <p:nvPr/>
        </p:nvSpPr>
        <p:spPr>
          <a:xfrm>
            <a:off x="5640535" y="3372182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Can 130">
            <a:extLst>
              <a:ext uri="{FF2B5EF4-FFF2-40B4-BE49-F238E27FC236}">
                <a16:creationId xmlns:a16="http://schemas.microsoft.com/office/drawing/2014/main" id="{57B8139B-2E89-2940-97C3-CAFBE4BAFAD0}"/>
              </a:ext>
            </a:extLst>
          </p:cNvPr>
          <p:cNvSpPr/>
          <p:nvPr/>
        </p:nvSpPr>
        <p:spPr>
          <a:xfrm>
            <a:off x="5748428" y="3452123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5A35F40-E7AA-AB44-A7A6-B6C8480D6F1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984" y="974964"/>
            <a:ext cx="2089986" cy="1703917"/>
          </a:xfrm>
          <a:prstGeom prst="rect">
            <a:avLst/>
          </a:prstGeom>
        </p:spPr>
      </p:pic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25541167-8DB1-604A-80D2-D3AFD0F45CC5}"/>
              </a:ext>
            </a:extLst>
          </p:cNvPr>
          <p:cNvCxnSpPr>
            <a:cxnSpLocks/>
            <a:stCxn id="4" idx="2"/>
            <a:endCxn id="241" idx="2"/>
          </p:cNvCxnSpPr>
          <p:nvPr/>
        </p:nvCxnSpPr>
        <p:spPr>
          <a:xfrm rot="16200000" flipH="1">
            <a:off x="4945009" y="3236490"/>
            <a:ext cx="12700" cy="2354265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EE046B58-7B46-AD46-8871-04427F8B8D56}"/>
              </a:ext>
            </a:extLst>
          </p:cNvPr>
          <p:cNvCxnSpPr>
            <a:cxnSpLocks/>
            <a:stCxn id="185" idx="2"/>
            <a:endCxn id="186" idx="2"/>
          </p:cNvCxnSpPr>
          <p:nvPr/>
        </p:nvCxnSpPr>
        <p:spPr>
          <a:xfrm rot="16200000" flipH="1">
            <a:off x="4354967" y="3820269"/>
            <a:ext cx="12700" cy="118670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12706309-1B21-6843-9A55-7F4E83EA6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29" y="3744217"/>
            <a:ext cx="1126984" cy="117005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F8D67F8-5E51-6B40-BB7E-F42064693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407" y="3750194"/>
            <a:ext cx="1126984" cy="117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92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2280A-D09D-6344-930F-0E7B99B046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036" y="944140"/>
            <a:ext cx="6506179" cy="34694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ES" sz="1400" b="1" u="sng" dirty="0"/>
              <a:t>An hybrid cloud</a:t>
            </a:r>
            <a:r>
              <a:rPr lang="en-ES" sz="1400" b="1" dirty="0"/>
              <a:t> </a:t>
            </a:r>
            <a:r>
              <a:rPr lang="en-ES" sz="1400" dirty="0"/>
              <a:t>(TREE)</a:t>
            </a:r>
            <a:r>
              <a:rPr lang="en-ES" sz="1400" b="1" dirty="0"/>
              <a:t> </a:t>
            </a:r>
            <a:r>
              <a:rPr lang="en-ES" sz="1400" dirty="0"/>
              <a:t>supporting private and public (AWS) cloud </a:t>
            </a:r>
            <a:r>
              <a:rPr lang="en-GB" sz="1400" dirty="0">
                <a:ea typeface="ＭＳ Ｐゴシック"/>
              </a:rPr>
              <a:t>to facilitate management and security tasks based on Kubernetes clusters</a:t>
            </a:r>
            <a:endParaRPr lang="en-GB" sz="1400" dirty="0"/>
          </a:p>
          <a:p>
            <a:pPr lvl="1">
              <a:lnSpc>
                <a:spcPct val="100000"/>
              </a:lnSpc>
            </a:pPr>
            <a:r>
              <a:rPr lang="en-GB" sz="1200" dirty="0">
                <a:ea typeface="ＭＳ Ｐゴシック"/>
              </a:rPr>
              <a:t>A</a:t>
            </a:r>
            <a:r>
              <a:rPr lang="en-GB" sz="1200" i="1" dirty="0">
                <a:ea typeface="ＭＳ Ｐゴシック"/>
              </a:rPr>
              <a:t> RESTful API</a:t>
            </a:r>
            <a:r>
              <a:rPr lang="en-GB" sz="1200" dirty="0">
                <a:ea typeface="ＭＳ Ｐゴシック"/>
              </a:rPr>
              <a:t> to simplify the deployment and management of COMPSs workflows</a:t>
            </a:r>
            <a:endParaRPr lang="en-GB" sz="1200" i="1" dirty="0">
              <a:ea typeface="ＭＳ Ｐゴシック"/>
            </a:endParaRPr>
          </a:p>
          <a:p>
            <a:pPr lvl="1">
              <a:lnSpc>
                <a:spcPct val="100000"/>
              </a:lnSpc>
            </a:pPr>
            <a:r>
              <a:rPr lang="en-GB" sz="1200" i="1" dirty="0">
                <a:ea typeface="ＭＳ Ｐゴシック"/>
              </a:rPr>
              <a:t>Rancher </a:t>
            </a:r>
            <a:r>
              <a:rPr lang="en-GB" sz="1200" dirty="0">
                <a:ea typeface="ＭＳ Ｐゴシック"/>
              </a:rPr>
              <a:t>to manage the operational and security challenges on multiple Kubernetes clusters </a:t>
            </a:r>
          </a:p>
          <a:p>
            <a:pPr lvl="1">
              <a:lnSpc>
                <a:spcPct val="100000"/>
              </a:lnSpc>
            </a:pPr>
            <a:r>
              <a:rPr lang="en-GB" sz="1200" dirty="0">
                <a:ea typeface="ＭＳ Ｐゴシック"/>
              </a:rPr>
              <a:t>A </a:t>
            </a:r>
            <a:r>
              <a:rPr lang="en-GB" sz="1200" i="1" dirty="0">
                <a:ea typeface="ＭＳ Ｐゴシック"/>
              </a:rPr>
              <a:t>VPN</a:t>
            </a:r>
            <a:r>
              <a:rPr lang="en-GB" sz="1200" b="1" dirty="0">
                <a:ea typeface="ＭＳ Ｐゴシック"/>
              </a:rPr>
              <a:t> </a:t>
            </a:r>
            <a:r>
              <a:rPr lang="en-GB" sz="1200" dirty="0">
                <a:ea typeface="ＭＳ Ｐゴシック"/>
              </a:rPr>
              <a:t>to facilitate to provide a secure COMPSs - Hybrid Cloud communication to deploy in the different Kubernetes clusters</a:t>
            </a:r>
            <a:endParaRPr lang="en-GB" sz="1200" dirty="0"/>
          </a:p>
          <a:p>
            <a:pPr lvl="1">
              <a:lnSpc>
                <a:spcPct val="100000"/>
              </a:lnSpc>
            </a:pPr>
            <a:endParaRPr lang="en-ES" sz="1200" dirty="0"/>
          </a:p>
        </p:txBody>
      </p:sp>
      <p:sp>
        <p:nvSpPr>
          <p:cNvPr id="186" name="Rectángulo redondeado 208">
            <a:extLst>
              <a:ext uri="{FF2B5EF4-FFF2-40B4-BE49-F238E27FC236}">
                <a16:creationId xmlns:a16="http://schemas.microsoft.com/office/drawing/2014/main" id="{E5BE8895-CD69-8041-8045-8679D8D388FE}"/>
              </a:ext>
            </a:extLst>
          </p:cNvPr>
          <p:cNvSpPr/>
          <p:nvPr/>
        </p:nvSpPr>
        <p:spPr>
          <a:xfrm>
            <a:off x="3305726" y="3392676"/>
            <a:ext cx="1119890" cy="1163490"/>
          </a:xfrm>
          <a:prstGeom prst="roundRect">
            <a:avLst>
              <a:gd name="adj" fmla="val 4851"/>
            </a:avLst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ángulo redondeado 202">
            <a:extLst>
              <a:ext uri="{FF2B5EF4-FFF2-40B4-BE49-F238E27FC236}">
                <a16:creationId xmlns:a16="http://schemas.microsoft.com/office/drawing/2014/main" id="{3680E873-D1EF-DD4D-90F0-84CA464FC057}"/>
              </a:ext>
            </a:extLst>
          </p:cNvPr>
          <p:cNvSpPr/>
          <p:nvPr/>
        </p:nvSpPr>
        <p:spPr>
          <a:xfrm>
            <a:off x="2106474" y="3392677"/>
            <a:ext cx="1144977" cy="1163489"/>
          </a:xfrm>
          <a:prstGeom prst="roundRect">
            <a:avLst>
              <a:gd name="adj" fmla="val 4288"/>
            </a:avLst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ángulo redondeado 208">
            <a:extLst>
              <a:ext uri="{FF2B5EF4-FFF2-40B4-BE49-F238E27FC236}">
                <a16:creationId xmlns:a16="http://schemas.microsoft.com/office/drawing/2014/main" id="{B99E5421-595B-7047-B95B-963B6B7C0322}"/>
              </a:ext>
            </a:extLst>
          </p:cNvPr>
          <p:cNvSpPr/>
          <p:nvPr/>
        </p:nvSpPr>
        <p:spPr>
          <a:xfrm>
            <a:off x="5630600" y="3390988"/>
            <a:ext cx="764619" cy="1165178"/>
          </a:xfrm>
          <a:prstGeom prst="roundRect">
            <a:avLst>
              <a:gd name="adj" fmla="val 4851"/>
            </a:avLst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C6FA8-BF78-B941-84AD-8CF3A23FC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GB" dirty="0"/>
              <a:t>Distribute training operations</a:t>
            </a:r>
          </a:p>
        </p:txBody>
      </p:sp>
      <p:grpSp>
        <p:nvGrpSpPr>
          <p:cNvPr id="157" name="Agrupar 18">
            <a:extLst>
              <a:ext uri="{FF2B5EF4-FFF2-40B4-BE49-F238E27FC236}">
                <a16:creationId xmlns:a16="http://schemas.microsoft.com/office/drawing/2014/main" id="{626A2826-5695-0844-B3EC-3AC720C1089B}"/>
              </a:ext>
            </a:extLst>
          </p:cNvPr>
          <p:cNvGrpSpPr/>
          <p:nvPr/>
        </p:nvGrpSpPr>
        <p:grpSpPr>
          <a:xfrm>
            <a:off x="2504186" y="3451465"/>
            <a:ext cx="690277" cy="306112"/>
            <a:chOff x="2859176" y="3093006"/>
            <a:chExt cx="690277" cy="306112"/>
          </a:xfrm>
        </p:grpSpPr>
        <p:sp>
          <p:nvSpPr>
            <p:cNvPr id="158" name="Rectángulo 19">
              <a:extLst>
                <a:ext uri="{FF2B5EF4-FFF2-40B4-BE49-F238E27FC236}">
                  <a16:creationId xmlns:a16="http://schemas.microsoft.com/office/drawing/2014/main" id="{7C65815D-0920-1048-89C6-C81DF626D7E0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adroTexto 20">
              <a:extLst>
                <a:ext uri="{FF2B5EF4-FFF2-40B4-BE49-F238E27FC236}">
                  <a16:creationId xmlns:a16="http://schemas.microsoft.com/office/drawing/2014/main" id="{A97D4661-AE23-8D4C-A304-7383098EAD41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grpSp>
        <p:nvGrpSpPr>
          <p:cNvPr id="209" name="Agrupar 18">
            <a:extLst>
              <a:ext uri="{FF2B5EF4-FFF2-40B4-BE49-F238E27FC236}">
                <a16:creationId xmlns:a16="http://schemas.microsoft.com/office/drawing/2014/main" id="{0F27EB49-ED05-CB44-9476-0AD4C97DB2A0}"/>
              </a:ext>
            </a:extLst>
          </p:cNvPr>
          <p:cNvGrpSpPr/>
          <p:nvPr/>
        </p:nvGrpSpPr>
        <p:grpSpPr>
          <a:xfrm>
            <a:off x="2502991" y="3796336"/>
            <a:ext cx="690277" cy="306112"/>
            <a:chOff x="2859176" y="3093006"/>
            <a:chExt cx="690277" cy="306112"/>
          </a:xfrm>
        </p:grpSpPr>
        <p:sp>
          <p:nvSpPr>
            <p:cNvPr id="210" name="Rectángulo 19">
              <a:extLst>
                <a:ext uri="{FF2B5EF4-FFF2-40B4-BE49-F238E27FC236}">
                  <a16:creationId xmlns:a16="http://schemas.microsoft.com/office/drawing/2014/main" id="{808A7F2B-A96C-9942-880E-246C0910F5CD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adroTexto 20">
              <a:extLst>
                <a:ext uri="{FF2B5EF4-FFF2-40B4-BE49-F238E27FC236}">
                  <a16:creationId xmlns:a16="http://schemas.microsoft.com/office/drawing/2014/main" id="{4743594F-1194-3440-8081-A9B0C81FEF8D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grpSp>
        <p:nvGrpSpPr>
          <p:cNvPr id="213" name="Agrupar 18">
            <a:extLst>
              <a:ext uri="{FF2B5EF4-FFF2-40B4-BE49-F238E27FC236}">
                <a16:creationId xmlns:a16="http://schemas.microsoft.com/office/drawing/2014/main" id="{80CC5986-71A1-0049-994C-0E35453924A6}"/>
              </a:ext>
            </a:extLst>
          </p:cNvPr>
          <p:cNvGrpSpPr/>
          <p:nvPr/>
        </p:nvGrpSpPr>
        <p:grpSpPr>
          <a:xfrm>
            <a:off x="3666111" y="3451139"/>
            <a:ext cx="690277" cy="306112"/>
            <a:chOff x="2859176" y="3093006"/>
            <a:chExt cx="690277" cy="306112"/>
          </a:xfrm>
        </p:grpSpPr>
        <p:sp>
          <p:nvSpPr>
            <p:cNvPr id="214" name="Rectángulo 19">
              <a:extLst>
                <a:ext uri="{FF2B5EF4-FFF2-40B4-BE49-F238E27FC236}">
                  <a16:creationId xmlns:a16="http://schemas.microsoft.com/office/drawing/2014/main" id="{0C914DD8-4863-924A-8E38-52C781CF3CEB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CuadroTexto 20">
              <a:extLst>
                <a:ext uri="{FF2B5EF4-FFF2-40B4-BE49-F238E27FC236}">
                  <a16:creationId xmlns:a16="http://schemas.microsoft.com/office/drawing/2014/main" id="{06FA11A1-AA60-C64A-8149-18F4B650CFCE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sp>
        <p:nvSpPr>
          <p:cNvPr id="217" name="Can 216">
            <a:extLst>
              <a:ext uri="{FF2B5EF4-FFF2-40B4-BE49-F238E27FC236}">
                <a16:creationId xmlns:a16="http://schemas.microsoft.com/office/drawing/2014/main" id="{759FBE70-C9ED-9A49-B2D5-E35FCD3B8009}"/>
              </a:ext>
            </a:extLst>
          </p:cNvPr>
          <p:cNvSpPr/>
          <p:nvPr/>
        </p:nvSpPr>
        <p:spPr>
          <a:xfrm>
            <a:off x="2167785" y="3451139"/>
            <a:ext cx="302998" cy="3197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8" name="Can 217">
            <a:extLst>
              <a:ext uri="{FF2B5EF4-FFF2-40B4-BE49-F238E27FC236}">
                <a16:creationId xmlns:a16="http://schemas.microsoft.com/office/drawing/2014/main" id="{1CBBCAF1-D68C-1942-A03E-CD5708FC2DF3}"/>
              </a:ext>
            </a:extLst>
          </p:cNvPr>
          <p:cNvSpPr/>
          <p:nvPr/>
        </p:nvSpPr>
        <p:spPr>
          <a:xfrm>
            <a:off x="3351036" y="3452840"/>
            <a:ext cx="302998" cy="3197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20" name="Agrupar 18">
            <a:extLst>
              <a:ext uri="{FF2B5EF4-FFF2-40B4-BE49-F238E27FC236}">
                <a16:creationId xmlns:a16="http://schemas.microsoft.com/office/drawing/2014/main" id="{7EA36BC0-AF43-A942-B284-C920C8B2C4B1}"/>
              </a:ext>
            </a:extLst>
          </p:cNvPr>
          <p:cNvGrpSpPr/>
          <p:nvPr/>
        </p:nvGrpSpPr>
        <p:grpSpPr>
          <a:xfrm>
            <a:off x="3665725" y="3807843"/>
            <a:ext cx="690277" cy="306112"/>
            <a:chOff x="2859176" y="3093006"/>
            <a:chExt cx="690277" cy="306112"/>
          </a:xfrm>
        </p:grpSpPr>
        <p:sp>
          <p:nvSpPr>
            <p:cNvPr id="221" name="Rectángulo 19">
              <a:extLst>
                <a:ext uri="{FF2B5EF4-FFF2-40B4-BE49-F238E27FC236}">
                  <a16:creationId xmlns:a16="http://schemas.microsoft.com/office/drawing/2014/main" id="{6B3D2C27-F57B-864C-AAFC-ABFBC95AC27E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CuadroTexto 20">
              <a:extLst>
                <a:ext uri="{FF2B5EF4-FFF2-40B4-BE49-F238E27FC236}">
                  <a16:creationId xmlns:a16="http://schemas.microsoft.com/office/drawing/2014/main" id="{9B6B28EC-00FF-6A45-B884-E9315F2E9401}"/>
                </a:ext>
              </a:extLst>
            </p:cNvPr>
            <p:cNvSpPr txBox="1"/>
            <p:nvPr/>
          </p:nvSpPr>
          <p:spPr>
            <a:xfrm>
              <a:off x="285917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</a:p>
          </p:txBody>
        </p:sp>
      </p:grpSp>
      <p:grpSp>
        <p:nvGrpSpPr>
          <p:cNvPr id="224" name="Agrupar 18">
            <a:extLst>
              <a:ext uri="{FF2B5EF4-FFF2-40B4-BE49-F238E27FC236}">
                <a16:creationId xmlns:a16="http://schemas.microsoft.com/office/drawing/2014/main" id="{3613C96C-24E2-A247-A9A6-A6BD6E2BEA34}"/>
              </a:ext>
            </a:extLst>
          </p:cNvPr>
          <p:cNvGrpSpPr/>
          <p:nvPr/>
        </p:nvGrpSpPr>
        <p:grpSpPr>
          <a:xfrm>
            <a:off x="3636465" y="4166139"/>
            <a:ext cx="719537" cy="306112"/>
            <a:chOff x="2829916" y="3093006"/>
            <a:chExt cx="719537" cy="306112"/>
          </a:xfrm>
        </p:grpSpPr>
        <p:sp>
          <p:nvSpPr>
            <p:cNvPr id="225" name="Rectángulo 19">
              <a:extLst>
                <a:ext uri="{FF2B5EF4-FFF2-40B4-BE49-F238E27FC236}">
                  <a16:creationId xmlns:a16="http://schemas.microsoft.com/office/drawing/2014/main" id="{15520B9E-3EF2-DB4D-B9FB-A00EEAC25C8D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uadroTexto 20">
              <a:extLst>
                <a:ext uri="{FF2B5EF4-FFF2-40B4-BE49-F238E27FC236}">
                  <a16:creationId xmlns:a16="http://schemas.microsoft.com/office/drawing/2014/main" id="{079F8299-FA46-DB4E-9D4E-D892FB001DF9}"/>
                </a:ext>
              </a:extLst>
            </p:cNvPr>
            <p:cNvSpPr txBox="1"/>
            <p:nvPr/>
          </p:nvSpPr>
          <p:spPr>
            <a:xfrm>
              <a:off x="2829916" y="3107181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FPGA</a:t>
              </a:r>
            </a:p>
          </p:txBody>
        </p:sp>
      </p:grpSp>
      <p:sp>
        <p:nvSpPr>
          <p:cNvPr id="241" name="Rectángulo redondeado 208">
            <a:extLst>
              <a:ext uri="{FF2B5EF4-FFF2-40B4-BE49-F238E27FC236}">
                <a16:creationId xmlns:a16="http://schemas.microsoft.com/office/drawing/2014/main" id="{3E266C43-F903-3149-972A-A941E4B3937F}"/>
              </a:ext>
            </a:extLst>
          </p:cNvPr>
          <p:cNvSpPr/>
          <p:nvPr/>
        </p:nvSpPr>
        <p:spPr>
          <a:xfrm>
            <a:off x="4479547" y="3392676"/>
            <a:ext cx="1119890" cy="1163490"/>
          </a:xfrm>
          <a:prstGeom prst="roundRect">
            <a:avLst>
              <a:gd name="adj" fmla="val 4851"/>
            </a:avLst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Agrupar 18">
            <a:extLst>
              <a:ext uri="{FF2B5EF4-FFF2-40B4-BE49-F238E27FC236}">
                <a16:creationId xmlns:a16="http://schemas.microsoft.com/office/drawing/2014/main" id="{B9BF94C4-047E-C24E-85AE-2306F3AF7C3D}"/>
              </a:ext>
            </a:extLst>
          </p:cNvPr>
          <p:cNvGrpSpPr/>
          <p:nvPr/>
        </p:nvGrpSpPr>
        <p:grpSpPr>
          <a:xfrm>
            <a:off x="4839932" y="3451139"/>
            <a:ext cx="690277" cy="306112"/>
            <a:chOff x="2859176" y="3093006"/>
            <a:chExt cx="690277" cy="306112"/>
          </a:xfrm>
        </p:grpSpPr>
        <p:sp>
          <p:nvSpPr>
            <p:cNvPr id="243" name="Rectángulo 19">
              <a:extLst>
                <a:ext uri="{FF2B5EF4-FFF2-40B4-BE49-F238E27FC236}">
                  <a16:creationId xmlns:a16="http://schemas.microsoft.com/office/drawing/2014/main" id="{2C491D8B-7F19-2A49-88A1-8FA0AC63F45D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CuadroTexto 20">
              <a:extLst>
                <a:ext uri="{FF2B5EF4-FFF2-40B4-BE49-F238E27FC236}">
                  <a16:creationId xmlns:a16="http://schemas.microsoft.com/office/drawing/2014/main" id="{6EE0505D-63FA-B543-9825-A9F6CC7D1610}"/>
                </a:ext>
              </a:extLst>
            </p:cNvPr>
            <p:cNvSpPr txBox="1"/>
            <p:nvPr/>
          </p:nvSpPr>
          <p:spPr>
            <a:xfrm>
              <a:off x="2859176" y="310718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sp>
        <p:nvSpPr>
          <p:cNvPr id="246" name="Can 245">
            <a:extLst>
              <a:ext uri="{FF2B5EF4-FFF2-40B4-BE49-F238E27FC236}">
                <a16:creationId xmlns:a16="http://schemas.microsoft.com/office/drawing/2014/main" id="{21D18ACC-35EC-1D4C-9BEF-71F73487BFA9}"/>
              </a:ext>
            </a:extLst>
          </p:cNvPr>
          <p:cNvSpPr/>
          <p:nvPr/>
        </p:nvSpPr>
        <p:spPr>
          <a:xfrm>
            <a:off x="4524857" y="3452840"/>
            <a:ext cx="302998" cy="319762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47" name="Agrupar 18">
            <a:extLst>
              <a:ext uri="{FF2B5EF4-FFF2-40B4-BE49-F238E27FC236}">
                <a16:creationId xmlns:a16="http://schemas.microsoft.com/office/drawing/2014/main" id="{D18A9865-62A6-0C42-BE37-DB1F6E004738}"/>
              </a:ext>
            </a:extLst>
          </p:cNvPr>
          <p:cNvGrpSpPr/>
          <p:nvPr/>
        </p:nvGrpSpPr>
        <p:grpSpPr>
          <a:xfrm>
            <a:off x="4839546" y="3807843"/>
            <a:ext cx="690277" cy="306112"/>
            <a:chOff x="2859176" y="3093006"/>
            <a:chExt cx="690277" cy="306112"/>
          </a:xfrm>
        </p:grpSpPr>
        <p:sp>
          <p:nvSpPr>
            <p:cNvPr id="248" name="Rectángulo 19">
              <a:extLst>
                <a:ext uri="{FF2B5EF4-FFF2-40B4-BE49-F238E27FC236}">
                  <a16:creationId xmlns:a16="http://schemas.microsoft.com/office/drawing/2014/main" id="{E7A8097A-E332-4C40-BF63-1C9C4C7C04F3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CuadroTexto 20">
              <a:extLst>
                <a:ext uri="{FF2B5EF4-FFF2-40B4-BE49-F238E27FC236}">
                  <a16:creationId xmlns:a16="http://schemas.microsoft.com/office/drawing/2014/main" id="{6E354869-5CC9-254F-A9D1-470810789408}"/>
                </a:ext>
              </a:extLst>
            </p:cNvPr>
            <p:cNvSpPr txBox="1"/>
            <p:nvPr/>
          </p:nvSpPr>
          <p:spPr>
            <a:xfrm>
              <a:off x="285917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</a:p>
          </p:txBody>
        </p:sp>
      </p:grpSp>
      <p:grpSp>
        <p:nvGrpSpPr>
          <p:cNvPr id="251" name="Agrupar 18">
            <a:extLst>
              <a:ext uri="{FF2B5EF4-FFF2-40B4-BE49-F238E27FC236}">
                <a16:creationId xmlns:a16="http://schemas.microsoft.com/office/drawing/2014/main" id="{7C7142FE-64F1-224A-BFFA-D051B0E44A3B}"/>
              </a:ext>
            </a:extLst>
          </p:cNvPr>
          <p:cNvGrpSpPr/>
          <p:nvPr/>
        </p:nvGrpSpPr>
        <p:grpSpPr>
          <a:xfrm>
            <a:off x="4824916" y="4166139"/>
            <a:ext cx="704907" cy="306112"/>
            <a:chOff x="2844546" y="3093006"/>
            <a:chExt cx="704907" cy="306112"/>
          </a:xfrm>
        </p:grpSpPr>
        <p:sp>
          <p:nvSpPr>
            <p:cNvPr id="252" name="Rectángulo 19">
              <a:extLst>
                <a:ext uri="{FF2B5EF4-FFF2-40B4-BE49-F238E27FC236}">
                  <a16:creationId xmlns:a16="http://schemas.microsoft.com/office/drawing/2014/main" id="{DF85D7ED-AF92-8D4F-A3DD-F867B2CAD70B}"/>
                </a:ext>
              </a:extLst>
            </p:cNvPr>
            <p:cNvSpPr/>
            <p:nvPr/>
          </p:nvSpPr>
          <p:spPr>
            <a:xfrm>
              <a:off x="2892409" y="3093006"/>
              <a:ext cx="657044" cy="306112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CuadroTexto 20">
              <a:extLst>
                <a:ext uri="{FF2B5EF4-FFF2-40B4-BE49-F238E27FC236}">
                  <a16:creationId xmlns:a16="http://schemas.microsoft.com/office/drawing/2014/main" id="{1F94DE7C-D6F5-C644-A153-7144B630B3B2}"/>
                </a:ext>
              </a:extLst>
            </p:cNvPr>
            <p:cNvSpPr txBox="1"/>
            <p:nvPr/>
          </p:nvSpPr>
          <p:spPr>
            <a:xfrm>
              <a:off x="284454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  <a:endParaRPr lang="en-US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91987E5-A594-C143-A2C1-D134CE8B37B9}"/>
              </a:ext>
            </a:extLst>
          </p:cNvPr>
          <p:cNvSpPr txBox="1"/>
          <p:nvPr/>
        </p:nvSpPr>
        <p:spPr>
          <a:xfrm>
            <a:off x="5081817" y="2974881"/>
            <a:ext cx="71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200" b="1" dirty="0"/>
              <a:t>Private Cloud</a:t>
            </a:r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DC78E890-6B5F-2F48-8830-F8780747F716}"/>
              </a:ext>
            </a:extLst>
          </p:cNvPr>
          <p:cNvSpPr/>
          <p:nvPr/>
        </p:nvSpPr>
        <p:spPr>
          <a:xfrm>
            <a:off x="5831251" y="3943672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Can 103">
            <a:extLst>
              <a:ext uri="{FF2B5EF4-FFF2-40B4-BE49-F238E27FC236}">
                <a16:creationId xmlns:a16="http://schemas.microsoft.com/office/drawing/2014/main" id="{16FE960E-9AFA-B744-86FA-9F3D86DB84D8}"/>
              </a:ext>
            </a:extLst>
          </p:cNvPr>
          <p:cNvSpPr/>
          <p:nvPr/>
        </p:nvSpPr>
        <p:spPr>
          <a:xfrm>
            <a:off x="6030693" y="3935152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9" name="Picture 12" descr="BSC releases COMPSs version 1.4 | BSC-CNS">
            <a:extLst>
              <a:ext uri="{FF2B5EF4-FFF2-40B4-BE49-F238E27FC236}">
                <a16:creationId xmlns:a16="http://schemas.microsoft.com/office/drawing/2014/main" id="{4DD3B2EA-76A6-E442-A1CA-C377D7509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6" b="13731"/>
          <a:stretch/>
        </p:blipFill>
        <p:spPr bwMode="auto">
          <a:xfrm>
            <a:off x="1063400" y="2720083"/>
            <a:ext cx="528751" cy="47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83FE5F68-145C-0F43-BF72-CBFED75CF3AD}"/>
              </a:ext>
            </a:extLst>
          </p:cNvPr>
          <p:cNvCxnSpPr>
            <a:cxnSpLocks/>
            <a:stCxn id="3" idx="3"/>
            <a:endCxn id="241" idx="0"/>
          </p:cNvCxnSpPr>
          <p:nvPr/>
        </p:nvCxnSpPr>
        <p:spPr>
          <a:xfrm>
            <a:off x="2536224" y="2946814"/>
            <a:ext cx="2503268" cy="4458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an 109">
            <a:extLst>
              <a:ext uri="{FF2B5EF4-FFF2-40B4-BE49-F238E27FC236}">
                <a16:creationId xmlns:a16="http://schemas.microsoft.com/office/drawing/2014/main" id="{991C4554-09B2-7A4F-AD8B-E10F6B4AA8F3}"/>
              </a:ext>
            </a:extLst>
          </p:cNvPr>
          <p:cNvSpPr/>
          <p:nvPr/>
        </p:nvSpPr>
        <p:spPr>
          <a:xfrm>
            <a:off x="687033" y="2799141"/>
            <a:ext cx="302998" cy="31976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C044CA-30E3-034F-BCD6-4E46C5E7E594}"/>
              </a:ext>
            </a:extLst>
          </p:cNvPr>
          <p:cNvSpPr txBox="1"/>
          <p:nvPr/>
        </p:nvSpPr>
        <p:spPr>
          <a:xfrm>
            <a:off x="282732" y="3151125"/>
            <a:ext cx="1102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ataset 1</a:t>
            </a:r>
          </a:p>
          <a:p>
            <a:pPr algn="ctr"/>
            <a:r>
              <a:rPr lang="en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(train/test)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B100103-A615-304B-9291-35E4F727B476}"/>
              </a:ext>
            </a:extLst>
          </p:cNvPr>
          <p:cNvSpPr/>
          <p:nvPr/>
        </p:nvSpPr>
        <p:spPr>
          <a:xfrm>
            <a:off x="2948947" y="3869479"/>
            <a:ext cx="155764" cy="15576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1F6B74E-CD57-9547-B5EA-416D04BBE317}"/>
              </a:ext>
            </a:extLst>
          </p:cNvPr>
          <p:cNvSpPr/>
          <p:nvPr/>
        </p:nvSpPr>
        <p:spPr>
          <a:xfrm>
            <a:off x="6034302" y="4140743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CF6D240-4A78-1542-A375-15DF9ADC4721}"/>
              </a:ext>
            </a:extLst>
          </p:cNvPr>
          <p:cNvSpPr/>
          <p:nvPr/>
        </p:nvSpPr>
        <p:spPr>
          <a:xfrm>
            <a:off x="5304738" y="3894237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sp>
        <p:nvSpPr>
          <p:cNvPr id="130" name="Can 129">
            <a:extLst>
              <a:ext uri="{FF2B5EF4-FFF2-40B4-BE49-F238E27FC236}">
                <a16:creationId xmlns:a16="http://schemas.microsoft.com/office/drawing/2014/main" id="{C242ADEF-0BFC-A948-BE05-7547FA021B1E}"/>
              </a:ext>
            </a:extLst>
          </p:cNvPr>
          <p:cNvSpPr/>
          <p:nvPr/>
        </p:nvSpPr>
        <p:spPr>
          <a:xfrm>
            <a:off x="4616188" y="3569071"/>
            <a:ext cx="151499" cy="159881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0" name="Picture 6" descr="Amazon Web Services - Wikipedia, la enciclopedia libre">
            <a:extLst>
              <a:ext uri="{FF2B5EF4-FFF2-40B4-BE49-F238E27FC236}">
                <a16:creationId xmlns:a16="http://schemas.microsoft.com/office/drawing/2014/main" id="{7A1DCAF6-9FB8-2742-9B7A-A76A443DD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49" y="3465079"/>
            <a:ext cx="629514" cy="37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DBDD03-6996-9146-BEAF-7FBC372DAB1C}"/>
              </a:ext>
            </a:extLst>
          </p:cNvPr>
          <p:cNvSpPr txBox="1"/>
          <p:nvPr/>
        </p:nvSpPr>
        <p:spPr>
          <a:xfrm>
            <a:off x="1665520" y="2715981"/>
            <a:ext cx="8707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DH hybrid cloud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1B3B6D7A-6A2E-D345-B2F7-259307FED830}"/>
              </a:ext>
            </a:extLst>
          </p:cNvPr>
          <p:cNvCxnSpPr>
            <a:cxnSpLocks/>
            <a:stCxn id="3" idx="3"/>
            <a:endCxn id="81" idx="0"/>
          </p:cNvCxnSpPr>
          <p:nvPr/>
        </p:nvCxnSpPr>
        <p:spPr>
          <a:xfrm>
            <a:off x="2536224" y="2946814"/>
            <a:ext cx="3476686" cy="4441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AB5D2F9-75C3-8645-91F8-88C2E7569603}"/>
              </a:ext>
            </a:extLst>
          </p:cNvPr>
          <p:cNvSpPr/>
          <p:nvPr/>
        </p:nvSpPr>
        <p:spPr>
          <a:xfrm>
            <a:off x="5842979" y="4140743"/>
            <a:ext cx="155764" cy="15576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solidFill>
                <a:schemeClr val="lt1"/>
              </a:solidFill>
            </a:endParaRPr>
          </a:p>
        </p:txBody>
      </p:sp>
      <p:pic>
        <p:nvPicPr>
          <p:cNvPr id="91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FFAADA36-F3D6-CF4A-9026-C7C0CF0931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45"/>
          <a:stretch/>
        </p:blipFill>
        <p:spPr>
          <a:xfrm rot="16200000">
            <a:off x="6466085" y="1370355"/>
            <a:ext cx="3137365" cy="2169325"/>
          </a:xfrm>
          <a:prstGeom prst="rect">
            <a:avLst/>
          </a:prstGeom>
        </p:spPr>
      </p:pic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F64D3D86-CE07-794C-9709-B2A233FD0156}"/>
              </a:ext>
            </a:extLst>
          </p:cNvPr>
          <p:cNvCxnSpPr>
            <a:cxnSpLocks/>
            <a:stCxn id="185" idx="2"/>
            <a:endCxn id="186" idx="2"/>
          </p:cNvCxnSpPr>
          <p:nvPr/>
        </p:nvCxnSpPr>
        <p:spPr>
          <a:xfrm rot="16200000" flipH="1">
            <a:off x="3272317" y="3962812"/>
            <a:ext cx="12700" cy="1186708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FBDB4B10-37A2-7642-93DA-31AB6C7FFCEF}"/>
              </a:ext>
            </a:extLst>
          </p:cNvPr>
          <p:cNvCxnSpPr>
            <a:cxnSpLocks/>
            <a:stCxn id="185" idx="2"/>
            <a:endCxn id="241" idx="2"/>
          </p:cNvCxnSpPr>
          <p:nvPr/>
        </p:nvCxnSpPr>
        <p:spPr>
          <a:xfrm rot="16200000" flipH="1">
            <a:off x="3859227" y="3375901"/>
            <a:ext cx="12700" cy="2360529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A2618D35-7889-9C44-A47B-CEBD9F9866AB}"/>
              </a:ext>
            </a:extLst>
          </p:cNvPr>
          <p:cNvCxnSpPr>
            <a:cxnSpLocks/>
            <a:stCxn id="185" idx="2"/>
            <a:endCxn id="81" idx="2"/>
          </p:cNvCxnSpPr>
          <p:nvPr/>
        </p:nvCxnSpPr>
        <p:spPr>
          <a:xfrm rot="16200000" flipH="1">
            <a:off x="4345936" y="2889192"/>
            <a:ext cx="12700" cy="3333947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5D2AE51E-23CE-7A40-A33A-55D2FC96D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13" y="3514241"/>
            <a:ext cx="1255803" cy="13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36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0A788D-7D75-9B4E-A544-FEECF14C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Distribute training operations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3CF78-D825-8F4D-B912-EB1AEE804A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9167" y="837009"/>
            <a:ext cx="7425665" cy="485954"/>
          </a:xfrm>
        </p:spPr>
        <p:txBody>
          <a:bodyPr/>
          <a:lstStyle/>
          <a:p>
            <a:pPr marL="0" indent="0">
              <a:buNone/>
            </a:pPr>
            <a:r>
              <a:rPr lang="en-ES" dirty="0"/>
              <a:t>Comparison of synchronous/asynchronous training of CIFAR10 executing on:</a:t>
            </a:r>
          </a:p>
          <a:p>
            <a:endParaRPr lang="en-ES" dirty="0"/>
          </a:p>
          <a:p>
            <a:endParaRPr lang="en-ES" dirty="0"/>
          </a:p>
          <a:p>
            <a:endParaRPr lang="en-ES" dirty="0"/>
          </a:p>
          <a:p>
            <a:endParaRPr lang="en-ES" dirty="0"/>
          </a:p>
          <a:p>
            <a:endParaRPr lang="en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89311-E4EF-0643-9BD3-08E55A74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0" y="1799962"/>
            <a:ext cx="2574663" cy="96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7BFFC-D70E-B147-AD6F-6D851A9A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305" y="1808430"/>
            <a:ext cx="2483527" cy="1155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093D5-830B-9943-A791-E204080C54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147"/>
          <a:stretch/>
        </p:blipFill>
        <p:spPr>
          <a:xfrm>
            <a:off x="1743229" y="2777541"/>
            <a:ext cx="2526263" cy="186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F99F20-0E16-FE4A-9E47-E6CBB6A0E48A}"/>
              </a:ext>
            </a:extLst>
          </p:cNvPr>
          <p:cNvSpPr txBox="1"/>
          <p:nvPr/>
        </p:nvSpPr>
        <p:spPr>
          <a:xfrm>
            <a:off x="1904043" y="1528260"/>
            <a:ext cx="2432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latin typeface="Raleway" pitchFamily="2" charset="77"/>
                <a:cs typeface="Calibri" panose="020F0502020204030204" pitchFamily="34" charset="0"/>
              </a:rPr>
              <a:t>S</a:t>
            </a:r>
            <a:r>
              <a:rPr lang="en-ES" sz="1100" b="1" dirty="0">
                <a:latin typeface="Raleway" pitchFamily="2" charset="77"/>
                <a:cs typeface="Calibri" panose="020F0502020204030204" pitchFamily="34" charset="0"/>
              </a:rPr>
              <a:t>yncrhonous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772E0-AC33-EC48-A29A-B9508BF289C8}"/>
              </a:ext>
            </a:extLst>
          </p:cNvPr>
          <p:cNvSpPr txBox="1"/>
          <p:nvPr/>
        </p:nvSpPr>
        <p:spPr>
          <a:xfrm>
            <a:off x="5124784" y="1539107"/>
            <a:ext cx="243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b="1" dirty="0">
                <a:latin typeface="Raleway" pitchFamily="2" charset="77"/>
                <a:cs typeface="Calibri" panose="020F0502020204030204" pitchFamily="34" charset="0"/>
              </a:rPr>
              <a:t>Asyncrhonous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91A70C-BE72-8C4E-8917-8DE850FF3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396" y="3748128"/>
            <a:ext cx="2249611" cy="861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C1DCDB-D6FC-0E4F-91DF-D741B0FAD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305" y="3670145"/>
            <a:ext cx="2453681" cy="11554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730769-F119-0F4C-B30B-697040CF7E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2263"/>
          <a:stretch/>
        </p:blipFill>
        <p:spPr>
          <a:xfrm>
            <a:off x="1699360" y="4637709"/>
            <a:ext cx="2453681" cy="2049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16315A-63FB-D24A-9465-78CD32E09FE3}"/>
              </a:ext>
            </a:extLst>
          </p:cNvPr>
          <p:cNvSpPr txBox="1"/>
          <p:nvPr/>
        </p:nvSpPr>
        <p:spPr>
          <a:xfrm>
            <a:off x="727407" y="1225780"/>
            <a:ext cx="849944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latin typeface="Raleway" pitchFamily="2" charset="77"/>
              </a:rPr>
              <a:t>Marenostrum Supercomputer:</a:t>
            </a:r>
            <a:r>
              <a:rPr lang="en-ES" dirty="0">
                <a:latin typeface="Raleway" pitchFamily="2" charset="77"/>
              </a:rPr>
              <a:t> 3456 nodes, each featuring 2 Intel Xeon with 48-cores a</a:t>
            </a:r>
            <a:r>
              <a:rPr lang="en-GB" dirty="0" err="1">
                <a:latin typeface="Raleway" pitchFamily="2" charset="77"/>
              </a:rPr>
              <a:t>nd</a:t>
            </a:r>
            <a:r>
              <a:rPr lang="en-ES" dirty="0">
                <a:latin typeface="Raleway" pitchFamily="2" charset="77"/>
              </a:rPr>
              <a:t> 96GB of memory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C131A-DA4C-9B45-8D6D-0C7CD22C4D70}"/>
              </a:ext>
            </a:extLst>
          </p:cNvPr>
          <p:cNvSpPr txBox="1"/>
          <p:nvPr/>
        </p:nvSpPr>
        <p:spPr>
          <a:xfrm>
            <a:off x="2294898" y="3039603"/>
            <a:ext cx="490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200" b="1" dirty="0"/>
              <a:t>DH Private Cloud:</a:t>
            </a:r>
            <a:r>
              <a:rPr lang="en-ES" sz="1200" dirty="0"/>
              <a:t> 3 nodes, each featuring a 8-core Intel Xeon with </a:t>
            </a:r>
            <a:r>
              <a:rPr lang="es-ES" sz="1200" dirty="0"/>
              <a:t>16 </a:t>
            </a:r>
            <a:r>
              <a:rPr lang="en-ES" sz="1200" dirty="0"/>
              <a:t>GB of memory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F4094F-8FCC-D048-A364-DE08B6FFE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084" y="1761007"/>
            <a:ext cx="1571753" cy="2159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0E4BB4-94C6-7847-8DE5-FA832CECE4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257" y="1754774"/>
            <a:ext cx="1361315" cy="199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27" y="861547"/>
            <a:ext cx="7236790" cy="3738537"/>
          </a:xfrm>
          <a:prstGeom prst="rect">
            <a:avLst/>
          </a:prstGeom>
        </p:spPr>
      </p:pic>
      <p:sp>
        <p:nvSpPr>
          <p:cNvPr id="7" name="Título 3"/>
          <p:cNvSpPr txBox="1">
            <a:spLocks/>
          </p:cNvSpPr>
          <p:nvPr/>
        </p:nvSpPr>
        <p:spPr>
          <a:xfrm>
            <a:off x="963037" y="4052399"/>
            <a:ext cx="4670847" cy="672856"/>
          </a:xfrm>
          <a:prstGeom prst="round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A56A4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es-E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EB07C7-74E4-354B-9488-426F3A5CA34E}"/>
              </a:ext>
            </a:extLst>
          </p:cNvPr>
          <p:cNvSpPr txBox="1">
            <a:spLocks/>
          </p:cNvSpPr>
          <p:nvPr/>
        </p:nvSpPr>
        <p:spPr>
          <a:xfrm>
            <a:off x="5181600" y="807933"/>
            <a:ext cx="3711730" cy="2170657"/>
          </a:xfrm>
          <a:prstGeom prst="rect">
            <a:avLst/>
          </a:prstGeom>
          <a:solidFill>
            <a:srgbClr val="FFFFF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Blip>
                <a:blip r:embed="rId3"/>
              </a:buBlip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b="1" dirty="0">
                <a:solidFill>
                  <a:srgbClr val="145175"/>
                </a:solidFill>
                <a:latin typeface="Raleway SemiBold" panose="020B0703030101060003" pitchFamily="34" charset="0"/>
              </a:rPr>
              <a:t>D</a:t>
            </a:r>
            <a:r>
              <a:rPr lang="es-ES" sz="1600" b="1" dirty="0">
                <a:solidFill>
                  <a:srgbClr val="145175"/>
                </a:solidFill>
                <a:latin typeface="Raleway SemiBold" panose="020B0703030101060003" pitchFamily="34" charset="0"/>
              </a:rPr>
              <a:t>EEP</a:t>
            </a:r>
            <a:r>
              <a:rPr lang="es-ES" sz="1800" dirty="0">
                <a:solidFill>
                  <a:srgbClr val="5EC1D9"/>
                </a:solidFill>
              </a:rPr>
              <a:t>H</a:t>
            </a:r>
            <a:r>
              <a:rPr lang="es-ES" sz="1600" dirty="0">
                <a:solidFill>
                  <a:srgbClr val="5EC1D9"/>
                </a:solidFill>
              </a:rPr>
              <a:t>EALTH, </a:t>
            </a:r>
            <a:r>
              <a:rPr lang="es-ES" sz="1800" dirty="0"/>
              <a:t>a H2020 </a:t>
            </a:r>
            <a:r>
              <a:rPr lang="es-ES" sz="1800" dirty="0" err="1"/>
              <a:t>European</a:t>
            </a:r>
            <a:r>
              <a:rPr lang="es-ES" sz="1800" dirty="0"/>
              <a:t> </a:t>
            </a:r>
            <a:r>
              <a:rPr lang="es-ES" sz="1800" dirty="0" err="1"/>
              <a:t>innovation</a:t>
            </a:r>
            <a:r>
              <a:rPr lang="es-ES" sz="1800" dirty="0"/>
              <a:t> Project </a:t>
            </a:r>
            <a:r>
              <a:rPr lang="es-ES" sz="1800" dirty="0" err="1"/>
              <a:t>that</a:t>
            </a:r>
            <a:r>
              <a:rPr lang="es-ES" sz="1800" dirty="0"/>
              <a:t> </a:t>
            </a:r>
            <a:r>
              <a:rPr lang="es-ES" sz="1800" dirty="0" err="1"/>
              <a:t>aims</a:t>
            </a:r>
            <a:r>
              <a:rPr lang="es-ES" sz="1800" dirty="0"/>
              <a:t> to </a:t>
            </a:r>
            <a:r>
              <a:rPr lang="es-ES" sz="1800" b="1" u="sng" dirty="0" err="1"/>
              <a:t>push</a:t>
            </a:r>
            <a:r>
              <a:rPr lang="es-ES" sz="1800" b="1" u="sng" dirty="0"/>
              <a:t> </a:t>
            </a:r>
            <a:r>
              <a:rPr lang="es-ES" sz="1800" b="1" u="sng" dirty="0" err="1"/>
              <a:t>the</a:t>
            </a:r>
            <a:r>
              <a:rPr lang="es-ES" sz="1800" b="1" u="sng" dirty="0"/>
              <a:t> use of </a:t>
            </a:r>
            <a:r>
              <a:rPr lang="es-ES" sz="1800" b="1" u="sng" dirty="0" err="1"/>
              <a:t>technology</a:t>
            </a:r>
            <a:r>
              <a:rPr lang="es-ES" sz="1800" b="1" u="sng" dirty="0"/>
              <a:t> </a:t>
            </a:r>
            <a:r>
              <a:rPr lang="es-ES" sz="1800" b="1" u="sng" dirty="0" err="1"/>
              <a:t>for</a:t>
            </a:r>
            <a:r>
              <a:rPr lang="es-ES" sz="1800" b="1" u="sng" dirty="0"/>
              <a:t> </a:t>
            </a:r>
            <a:r>
              <a:rPr lang="es-ES" sz="1800" b="1" u="sng" dirty="0" err="1"/>
              <a:t>Health</a:t>
            </a:r>
            <a:r>
              <a:rPr lang="es-ES" sz="1800" b="1" dirty="0"/>
              <a:t> </a:t>
            </a:r>
            <a:r>
              <a:rPr lang="es-ES" sz="1800" dirty="0"/>
              <a:t>to </a:t>
            </a:r>
            <a:r>
              <a:rPr lang="es-ES" sz="1800" dirty="0" err="1"/>
              <a:t>boost</a:t>
            </a:r>
            <a:r>
              <a:rPr lang="es-ES" sz="1800" dirty="0"/>
              <a:t> new and more </a:t>
            </a:r>
            <a:r>
              <a:rPr lang="es-ES" sz="1800" dirty="0" err="1"/>
              <a:t>efficient</a:t>
            </a:r>
            <a:r>
              <a:rPr lang="es-ES" sz="1800" dirty="0"/>
              <a:t> </a:t>
            </a:r>
            <a:r>
              <a:rPr lang="es-ES" sz="1800" dirty="0" err="1"/>
              <a:t>biomedical</a:t>
            </a:r>
            <a:r>
              <a:rPr lang="es-ES" sz="1800" dirty="0"/>
              <a:t> </a:t>
            </a:r>
            <a:r>
              <a:rPr lang="es-ES" sz="1800" dirty="0" err="1"/>
              <a:t>image</a:t>
            </a:r>
            <a:r>
              <a:rPr lang="es-ES" sz="1800" dirty="0"/>
              <a:t> </a:t>
            </a:r>
            <a:r>
              <a:rPr lang="es-ES" sz="1800" dirty="0" err="1"/>
              <a:t>applications</a:t>
            </a:r>
            <a:r>
              <a:rPr lang="es-ES" sz="1800" dirty="0"/>
              <a:t> </a:t>
            </a:r>
            <a:r>
              <a:rPr lang="es-ES" sz="1800" dirty="0" err="1"/>
              <a:t>for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diagnose</a:t>
            </a:r>
            <a:r>
              <a:rPr lang="es-ES" sz="1800" dirty="0"/>
              <a:t>, </a:t>
            </a:r>
            <a:r>
              <a:rPr lang="es-ES" sz="1800" dirty="0" err="1"/>
              <a:t>monitoring</a:t>
            </a:r>
            <a:r>
              <a:rPr lang="es-ES" sz="1800" dirty="0"/>
              <a:t> and  </a:t>
            </a:r>
            <a:r>
              <a:rPr lang="es-ES" sz="1800" dirty="0" err="1"/>
              <a:t>treatment</a:t>
            </a:r>
            <a:r>
              <a:rPr lang="es-ES" sz="1800" dirty="0"/>
              <a:t> of </a:t>
            </a:r>
            <a:r>
              <a:rPr lang="es-ES" sz="1800" dirty="0" err="1"/>
              <a:t>diseases</a:t>
            </a:r>
            <a:r>
              <a:rPr lang="es-ES" sz="1800" dirty="0"/>
              <a:t>. 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63F26-6738-A745-A7A0-2E4491D68BB5}"/>
              </a:ext>
            </a:extLst>
          </p:cNvPr>
          <p:cNvSpPr txBox="1"/>
          <p:nvPr/>
        </p:nvSpPr>
        <p:spPr>
          <a:xfrm>
            <a:off x="1857761" y="4052399"/>
            <a:ext cx="3711729" cy="672856"/>
          </a:xfrm>
          <a:prstGeom prst="rect">
            <a:avLst/>
          </a:prstGeom>
          <a:solidFill>
            <a:srgbClr val="FFFFF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defPPr>
              <a:defRPr lang="es-ES_tradnl"/>
            </a:defPPr>
            <a:lvl1pPr marL="0" indent="0" algn="ctr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None/>
              <a:defRPr sz="1800" b="1">
                <a:solidFill>
                  <a:srgbClr val="145175"/>
                </a:solidFill>
                <a:latin typeface="Raleway SemiBold" panose="020B07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1pPr>
            <a:lvl2pPr marL="514350" indent="-17145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2pPr>
            <a:lvl3pPr marL="857250" indent="-17145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3pPr>
            <a:lvl4pPr marL="1200150" indent="-17145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4pPr>
            <a:lvl5pPr marL="1543050" indent="-17145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Raleway" panose="020B0503030101060003" pitchFamily="34" charset="0"/>
                <a:cs typeface="Raleway" panose="020B0503030101060003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  <a:ea typeface="+mn-ea"/>
                <a:cs typeface="+mn-cs"/>
              </a:defRPr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  <a:ea typeface="+mn-ea"/>
                <a:cs typeface="+mn-cs"/>
              </a:defRPr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  <a:ea typeface="+mn-ea"/>
                <a:cs typeface="+mn-cs"/>
              </a:defRPr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</a:rPr>
              <a:t>HPC/Cloud infrastructures </a:t>
            </a:r>
          </a:p>
          <a:p>
            <a:pPr>
              <a:spcBef>
                <a:spcPts val="0"/>
              </a:spcBef>
            </a:pPr>
            <a:r>
              <a:rPr lang="en-GB" dirty="0">
                <a:solidFill>
                  <a:schemeClr val="tx1"/>
                </a:solidFill>
              </a:rPr>
              <a:t>to train Deep Learning models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A6501620-4188-ED4D-83C8-D5D43DC2DA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353" y="808832"/>
            <a:ext cx="8042316" cy="3710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ES" dirty="0"/>
              <a:t>Distribute the execution of forward /backpropagation EDDL kernels across CPU and acceleration devices to achieve better performance/energy efficiency</a:t>
            </a:r>
          </a:p>
          <a:p>
            <a:pPr lvl="1">
              <a:lnSpc>
                <a:spcPct val="100000"/>
              </a:lnSpc>
            </a:pPr>
            <a:r>
              <a:rPr lang="en-ES" dirty="0"/>
              <a:t>Used of </a:t>
            </a:r>
            <a:r>
              <a:rPr lang="en-ES" b="1" dirty="0"/>
              <a:t>OpenMP</a:t>
            </a:r>
            <a:r>
              <a:rPr lang="en-ES" dirty="0"/>
              <a:t> (for CPU), </a:t>
            </a:r>
            <a:r>
              <a:rPr lang="en-ES" b="1" dirty="0"/>
              <a:t>CUDA</a:t>
            </a:r>
            <a:r>
              <a:rPr lang="en-ES" dirty="0"/>
              <a:t> (GPU) and </a:t>
            </a:r>
            <a:r>
              <a:rPr lang="en-ES" b="1" dirty="0"/>
              <a:t>OpenCL</a:t>
            </a:r>
            <a:r>
              <a:rPr lang="en-ES" dirty="0"/>
              <a:t> (FPGA) for improved performance</a:t>
            </a:r>
          </a:p>
          <a:p>
            <a:pPr lvl="1">
              <a:lnSpc>
                <a:spcPct val="100000"/>
              </a:lnSpc>
            </a:pPr>
            <a:endParaRPr lang="en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FE2F0-FD33-424D-A19B-18C00B16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443" y="1721358"/>
            <a:ext cx="4230204" cy="135477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BEA982-049E-554B-8621-D9D2B173EA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31531" y="104542"/>
            <a:ext cx="6227019" cy="393213"/>
          </a:xfrm>
        </p:spPr>
        <p:txBody>
          <a:bodyPr/>
          <a:lstStyle/>
          <a:p>
            <a:pPr algn="l"/>
            <a:r>
              <a:rPr lang="en-ES" sz="2400" dirty="0"/>
              <a:t>Heterogeneous execution of EDDL Kernels</a:t>
            </a:r>
          </a:p>
          <a:p>
            <a:endParaRPr lang="en-ES" sz="2400" dirty="0"/>
          </a:p>
        </p:txBody>
      </p:sp>
      <p:sp>
        <p:nvSpPr>
          <p:cNvPr id="42" name="Rectángulo redondeado 208">
            <a:extLst>
              <a:ext uri="{FF2B5EF4-FFF2-40B4-BE49-F238E27FC236}">
                <a16:creationId xmlns:a16="http://schemas.microsoft.com/office/drawing/2014/main" id="{510971FF-D38F-FD47-A8A6-41DE8E3DAE86}"/>
              </a:ext>
            </a:extLst>
          </p:cNvPr>
          <p:cNvSpPr/>
          <p:nvPr/>
        </p:nvSpPr>
        <p:spPr>
          <a:xfrm>
            <a:off x="4638232" y="3253034"/>
            <a:ext cx="1740486" cy="1588840"/>
          </a:xfrm>
          <a:prstGeom prst="roundRect">
            <a:avLst>
              <a:gd name="adj" fmla="val 4851"/>
            </a:avLst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Agrupar 18">
            <a:extLst>
              <a:ext uri="{FF2B5EF4-FFF2-40B4-BE49-F238E27FC236}">
                <a16:creationId xmlns:a16="http://schemas.microsoft.com/office/drawing/2014/main" id="{9B848644-9F51-1B49-B075-05661B58373D}"/>
              </a:ext>
            </a:extLst>
          </p:cNvPr>
          <p:cNvGrpSpPr/>
          <p:nvPr/>
        </p:nvGrpSpPr>
        <p:grpSpPr>
          <a:xfrm>
            <a:off x="5174332" y="3223847"/>
            <a:ext cx="1149883" cy="535957"/>
            <a:chOff x="2821529" y="3034031"/>
            <a:chExt cx="683958" cy="535957"/>
          </a:xfrm>
        </p:grpSpPr>
        <p:sp>
          <p:nvSpPr>
            <p:cNvPr id="44" name="Rectángulo 19">
              <a:extLst>
                <a:ext uri="{FF2B5EF4-FFF2-40B4-BE49-F238E27FC236}">
                  <a16:creationId xmlns:a16="http://schemas.microsoft.com/office/drawing/2014/main" id="{46C5CCB5-DC40-E144-A19F-E27B82539D6B}"/>
                </a:ext>
              </a:extLst>
            </p:cNvPr>
            <p:cNvSpPr/>
            <p:nvPr/>
          </p:nvSpPr>
          <p:spPr>
            <a:xfrm>
              <a:off x="2821529" y="3093005"/>
              <a:ext cx="683958" cy="47698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adroTexto 20">
              <a:extLst>
                <a:ext uri="{FF2B5EF4-FFF2-40B4-BE49-F238E27FC236}">
                  <a16:creationId xmlns:a16="http://schemas.microsoft.com/office/drawing/2014/main" id="{6987AC59-0973-A14F-802A-B51113732876}"/>
                </a:ext>
              </a:extLst>
            </p:cNvPr>
            <p:cNvSpPr txBox="1"/>
            <p:nvPr/>
          </p:nvSpPr>
          <p:spPr>
            <a:xfrm>
              <a:off x="2859176" y="3034031"/>
              <a:ext cx="445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</p:grpSp>
      <p:sp>
        <p:nvSpPr>
          <p:cNvPr id="46" name="Can 45">
            <a:extLst>
              <a:ext uri="{FF2B5EF4-FFF2-40B4-BE49-F238E27FC236}">
                <a16:creationId xmlns:a16="http://schemas.microsoft.com/office/drawing/2014/main" id="{81908596-238B-DF46-B363-CC942E495F89}"/>
              </a:ext>
            </a:extLst>
          </p:cNvPr>
          <p:cNvSpPr/>
          <p:nvPr/>
        </p:nvSpPr>
        <p:spPr>
          <a:xfrm>
            <a:off x="4708184" y="3318243"/>
            <a:ext cx="385546" cy="405541"/>
          </a:xfrm>
          <a:prstGeom prst="can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47" name="Agrupar 18">
            <a:extLst>
              <a:ext uri="{FF2B5EF4-FFF2-40B4-BE49-F238E27FC236}">
                <a16:creationId xmlns:a16="http://schemas.microsoft.com/office/drawing/2014/main" id="{035EDE0E-82BD-044F-B72B-323CBD009DFC}"/>
              </a:ext>
            </a:extLst>
          </p:cNvPr>
          <p:cNvGrpSpPr/>
          <p:nvPr/>
        </p:nvGrpSpPr>
        <p:grpSpPr>
          <a:xfrm>
            <a:off x="5174329" y="3807426"/>
            <a:ext cx="1149883" cy="476983"/>
            <a:chOff x="2766148" y="3093005"/>
            <a:chExt cx="1149883" cy="476983"/>
          </a:xfrm>
        </p:grpSpPr>
        <p:sp>
          <p:nvSpPr>
            <p:cNvPr id="48" name="Rectángulo 19">
              <a:extLst>
                <a:ext uri="{FF2B5EF4-FFF2-40B4-BE49-F238E27FC236}">
                  <a16:creationId xmlns:a16="http://schemas.microsoft.com/office/drawing/2014/main" id="{CBBE4390-53D3-124C-9C33-CAADD98AAB3C}"/>
                </a:ext>
              </a:extLst>
            </p:cNvPr>
            <p:cNvSpPr/>
            <p:nvPr/>
          </p:nvSpPr>
          <p:spPr>
            <a:xfrm>
              <a:off x="2766148" y="3093005"/>
              <a:ext cx="1149883" cy="476983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adroTexto 20">
              <a:extLst>
                <a:ext uri="{FF2B5EF4-FFF2-40B4-BE49-F238E27FC236}">
                  <a16:creationId xmlns:a16="http://schemas.microsoft.com/office/drawing/2014/main" id="{A328A204-23EF-2741-B0CB-27A410C3990B}"/>
                </a:ext>
              </a:extLst>
            </p:cNvPr>
            <p:cNvSpPr txBox="1"/>
            <p:nvPr/>
          </p:nvSpPr>
          <p:spPr>
            <a:xfrm>
              <a:off x="2859176" y="310718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</a:p>
          </p:txBody>
        </p:sp>
      </p:grpSp>
      <p:grpSp>
        <p:nvGrpSpPr>
          <p:cNvPr id="50" name="Agrupar 18">
            <a:extLst>
              <a:ext uri="{FF2B5EF4-FFF2-40B4-BE49-F238E27FC236}">
                <a16:creationId xmlns:a16="http://schemas.microsoft.com/office/drawing/2014/main" id="{44A0DE7B-C57F-8642-80A8-08DD0FA435AD}"/>
              </a:ext>
            </a:extLst>
          </p:cNvPr>
          <p:cNvGrpSpPr/>
          <p:nvPr/>
        </p:nvGrpSpPr>
        <p:grpSpPr>
          <a:xfrm>
            <a:off x="5174329" y="4280371"/>
            <a:ext cx="1149883" cy="528642"/>
            <a:chOff x="2759204" y="3041346"/>
            <a:chExt cx="1149883" cy="528642"/>
          </a:xfrm>
        </p:grpSpPr>
        <p:sp>
          <p:nvSpPr>
            <p:cNvPr id="51" name="Rectángulo 19">
              <a:extLst>
                <a:ext uri="{FF2B5EF4-FFF2-40B4-BE49-F238E27FC236}">
                  <a16:creationId xmlns:a16="http://schemas.microsoft.com/office/drawing/2014/main" id="{EBD2442F-E632-F54F-AB6C-9D96F9B662C7}"/>
                </a:ext>
              </a:extLst>
            </p:cNvPr>
            <p:cNvSpPr/>
            <p:nvPr/>
          </p:nvSpPr>
          <p:spPr>
            <a:xfrm>
              <a:off x="2759204" y="3093006"/>
              <a:ext cx="1149883" cy="47698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adroTexto 20">
              <a:extLst>
                <a:ext uri="{FF2B5EF4-FFF2-40B4-BE49-F238E27FC236}">
                  <a16:creationId xmlns:a16="http://schemas.microsoft.com/office/drawing/2014/main" id="{B10E6E3D-FF88-4B42-A796-E85850BE6157}"/>
                </a:ext>
              </a:extLst>
            </p:cNvPr>
            <p:cNvSpPr txBox="1"/>
            <p:nvPr/>
          </p:nvSpPr>
          <p:spPr>
            <a:xfrm>
              <a:off x="2829916" y="3041346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FPGA</a:t>
              </a:r>
            </a:p>
          </p:txBody>
        </p:sp>
      </p:grpSp>
      <p:sp>
        <p:nvSpPr>
          <p:cNvPr id="53" name="Can 52">
            <a:extLst>
              <a:ext uri="{FF2B5EF4-FFF2-40B4-BE49-F238E27FC236}">
                <a16:creationId xmlns:a16="http://schemas.microsoft.com/office/drawing/2014/main" id="{5A29E7F4-0B3C-D142-9F67-A987598DB594}"/>
              </a:ext>
            </a:extLst>
          </p:cNvPr>
          <p:cNvSpPr/>
          <p:nvPr/>
        </p:nvSpPr>
        <p:spPr>
          <a:xfrm>
            <a:off x="4829127" y="3439910"/>
            <a:ext cx="208731" cy="220279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DCB526-EB52-A24B-9C96-2F95285FE935}"/>
              </a:ext>
            </a:extLst>
          </p:cNvPr>
          <p:cNvSpPr/>
          <p:nvPr/>
        </p:nvSpPr>
        <p:spPr>
          <a:xfrm>
            <a:off x="5772750" y="3342180"/>
            <a:ext cx="508335" cy="3458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511BC0-6939-9646-B621-203904E35E80}"/>
              </a:ext>
            </a:extLst>
          </p:cNvPr>
          <p:cNvSpPr/>
          <p:nvPr/>
        </p:nvSpPr>
        <p:spPr>
          <a:xfrm>
            <a:off x="5770696" y="4414771"/>
            <a:ext cx="510389" cy="3458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9" name="Elipse 88">
            <a:extLst>
              <a:ext uri="{FF2B5EF4-FFF2-40B4-BE49-F238E27FC236}">
                <a16:creationId xmlns:a16="http://schemas.microsoft.com/office/drawing/2014/main" id="{86FBF1D7-39F0-3440-82E5-8942FC99AE9D}"/>
              </a:ext>
            </a:extLst>
          </p:cNvPr>
          <p:cNvSpPr/>
          <p:nvPr/>
        </p:nvSpPr>
        <p:spPr>
          <a:xfrm>
            <a:off x="5804578" y="4497458"/>
            <a:ext cx="183486" cy="1720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mpd="sng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Elipse 95">
            <a:extLst>
              <a:ext uri="{FF2B5EF4-FFF2-40B4-BE49-F238E27FC236}">
                <a16:creationId xmlns:a16="http://schemas.microsoft.com/office/drawing/2014/main" id="{DB9A8E58-1BAD-3648-9B7A-532FEBC3C6C4}"/>
              </a:ext>
            </a:extLst>
          </p:cNvPr>
          <p:cNvSpPr/>
          <p:nvPr/>
        </p:nvSpPr>
        <p:spPr>
          <a:xfrm>
            <a:off x="6053709" y="4498717"/>
            <a:ext cx="183486" cy="1720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Elipse 88">
            <a:extLst>
              <a:ext uri="{FF2B5EF4-FFF2-40B4-BE49-F238E27FC236}">
                <a16:creationId xmlns:a16="http://schemas.microsoft.com/office/drawing/2014/main" id="{4D52C482-0FC4-0A40-BD1C-483BE3E6DA36}"/>
              </a:ext>
            </a:extLst>
          </p:cNvPr>
          <p:cNvSpPr/>
          <p:nvPr/>
        </p:nvSpPr>
        <p:spPr>
          <a:xfrm>
            <a:off x="5807724" y="3428499"/>
            <a:ext cx="183486" cy="1720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mpd="sng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Elipse 95">
            <a:extLst>
              <a:ext uri="{FF2B5EF4-FFF2-40B4-BE49-F238E27FC236}">
                <a16:creationId xmlns:a16="http://schemas.microsoft.com/office/drawing/2014/main" id="{036F1BFF-9A11-474D-A8DC-64C63784E073}"/>
              </a:ext>
            </a:extLst>
          </p:cNvPr>
          <p:cNvSpPr/>
          <p:nvPr/>
        </p:nvSpPr>
        <p:spPr>
          <a:xfrm>
            <a:off x="6056855" y="3429758"/>
            <a:ext cx="183486" cy="1720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D99B4E-1245-7B45-8B05-AD6DD29B9A89}"/>
              </a:ext>
            </a:extLst>
          </p:cNvPr>
          <p:cNvSpPr/>
          <p:nvPr/>
        </p:nvSpPr>
        <p:spPr>
          <a:xfrm>
            <a:off x="5772750" y="3873005"/>
            <a:ext cx="508335" cy="3458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4" name="Elipse 80">
            <a:extLst>
              <a:ext uri="{FF2B5EF4-FFF2-40B4-BE49-F238E27FC236}">
                <a16:creationId xmlns:a16="http://schemas.microsoft.com/office/drawing/2014/main" id="{0A0E856B-8AB7-0042-9EB8-65A4B4FA1F2E}"/>
              </a:ext>
            </a:extLst>
          </p:cNvPr>
          <p:cNvSpPr/>
          <p:nvPr/>
        </p:nvSpPr>
        <p:spPr>
          <a:xfrm>
            <a:off x="5389916" y="4524942"/>
            <a:ext cx="237957" cy="24523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</a:t>
            </a:r>
            <a:endParaRPr lang="en-US" sz="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Elipse 80">
            <a:extLst>
              <a:ext uri="{FF2B5EF4-FFF2-40B4-BE49-F238E27FC236}">
                <a16:creationId xmlns:a16="http://schemas.microsoft.com/office/drawing/2014/main" id="{357B8374-9338-FC44-8960-2385925CE553}"/>
              </a:ext>
            </a:extLst>
          </p:cNvPr>
          <p:cNvSpPr/>
          <p:nvPr/>
        </p:nvSpPr>
        <p:spPr>
          <a:xfrm>
            <a:off x="5210578" y="3457795"/>
            <a:ext cx="237957" cy="24523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endParaRPr lang="en-US" sz="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Elipse 80">
            <a:extLst>
              <a:ext uri="{FF2B5EF4-FFF2-40B4-BE49-F238E27FC236}">
                <a16:creationId xmlns:a16="http://schemas.microsoft.com/office/drawing/2014/main" id="{8851E61C-A41F-F449-8E79-D410A043ECE8}"/>
              </a:ext>
            </a:extLst>
          </p:cNvPr>
          <p:cNvSpPr/>
          <p:nvPr/>
        </p:nvSpPr>
        <p:spPr>
          <a:xfrm>
            <a:off x="5476141" y="3463005"/>
            <a:ext cx="237957" cy="24523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7DF700D-7A2E-DF49-A684-D110FBEA93CE}"/>
              </a:ext>
            </a:extLst>
          </p:cNvPr>
          <p:cNvCxnSpPr>
            <a:cxnSpLocks/>
          </p:cNvCxnSpPr>
          <p:nvPr/>
        </p:nvCxnSpPr>
        <p:spPr>
          <a:xfrm flipH="1">
            <a:off x="4651087" y="2103451"/>
            <a:ext cx="683873" cy="11999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297D192-E94F-614E-B25A-90E3729C96C4}"/>
              </a:ext>
            </a:extLst>
          </p:cNvPr>
          <p:cNvCxnSpPr>
            <a:cxnSpLocks/>
          </p:cNvCxnSpPr>
          <p:nvPr/>
        </p:nvCxnSpPr>
        <p:spPr>
          <a:xfrm>
            <a:off x="6138333" y="2108200"/>
            <a:ext cx="213676" cy="115952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905200-F63F-E142-9E1C-3588A66E1083}"/>
              </a:ext>
            </a:extLst>
          </p:cNvPr>
          <p:cNvCxnSpPr>
            <a:cxnSpLocks/>
          </p:cNvCxnSpPr>
          <p:nvPr/>
        </p:nvCxnSpPr>
        <p:spPr>
          <a:xfrm flipH="1" flipV="1">
            <a:off x="1989300" y="1958457"/>
            <a:ext cx="1217497" cy="7886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668A462-7A85-CA4F-846C-18887FFAC42D}"/>
              </a:ext>
            </a:extLst>
          </p:cNvPr>
          <p:cNvCxnSpPr>
            <a:cxnSpLocks/>
          </p:cNvCxnSpPr>
          <p:nvPr/>
        </p:nvCxnSpPr>
        <p:spPr>
          <a:xfrm flipH="1">
            <a:off x="1349360" y="2865072"/>
            <a:ext cx="1857601" cy="18043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3199F33-632D-D444-95E7-D685629977F5}"/>
              </a:ext>
            </a:extLst>
          </p:cNvPr>
          <p:cNvSpPr/>
          <p:nvPr/>
        </p:nvSpPr>
        <p:spPr>
          <a:xfrm>
            <a:off x="3690045" y="4611345"/>
            <a:ext cx="281197" cy="1913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5493F2F-8537-A244-874C-2B01ED519D72}"/>
              </a:ext>
            </a:extLst>
          </p:cNvPr>
          <p:cNvSpPr txBox="1"/>
          <p:nvPr/>
        </p:nvSpPr>
        <p:spPr>
          <a:xfrm>
            <a:off x="3930019" y="4579019"/>
            <a:ext cx="686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100" b="1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pic>
        <p:nvPicPr>
          <p:cNvPr id="122" name="Picture 2" descr="OpenMP - Wikipedia">
            <a:extLst>
              <a:ext uri="{FF2B5EF4-FFF2-40B4-BE49-F238E27FC236}">
                <a16:creationId xmlns:a16="http://schemas.microsoft.com/office/drawing/2014/main" id="{25EE9D64-7449-304E-9D7B-A86A60544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63" y="3387882"/>
            <a:ext cx="784638" cy="28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CUDA - Wikipedia">
            <a:extLst>
              <a:ext uri="{FF2B5EF4-FFF2-40B4-BE49-F238E27FC236}">
                <a16:creationId xmlns:a16="http://schemas.microsoft.com/office/drawing/2014/main" id="{3BD62672-B1AE-D843-890E-F3EE0A70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71" y="3885795"/>
            <a:ext cx="476234" cy="2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8" descr="OpenCL Overview - The Khronos Group Inc">
            <a:extLst>
              <a:ext uri="{FF2B5EF4-FFF2-40B4-BE49-F238E27FC236}">
                <a16:creationId xmlns:a16="http://schemas.microsoft.com/office/drawing/2014/main" id="{30110B67-D2EE-1C4B-BF75-A7C2F9C66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30" y="4438121"/>
            <a:ext cx="655316" cy="2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Elipse 80">
            <a:extLst>
              <a:ext uri="{FF2B5EF4-FFF2-40B4-BE49-F238E27FC236}">
                <a16:creationId xmlns:a16="http://schemas.microsoft.com/office/drawing/2014/main" id="{1072B010-AB8C-8148-9589-DBA7EDE8EC12}"/>
              </a:ext>
            </a:extLst>
          </p:cNvPr>
          <p:cNvSpPr/>
          <p:nvPr/>
        </p:nvSpPr>
        <p:spPr>
          <a:xfrm>
            <a:off x="5334960" y="4033717"/>
            <a:ext cx="237957" cy="24523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</a:t>
            </a:r>
            <a:endParaRPr lang="en-US" sz="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9" name="Elipse 80">
            <a:extLst>
              <a:ext uri="{FF2B5EF4-FFF2-40B4-BE49-F238E27FC236}">
                <a16:creationId xmlns:a16="http://schemas.microsoft.com/office/drawing/2014/main" id="{DE316CAE-EF80-F441-8ABE-F2857C340B82}"/>
              </a:ext>
            </a:extLst>
          </p:cNvPr>
          <p:cNvSpPr/>
          <p:nvPr/>
        </p:nvSpPr>
        <p:spPr>
          <a:xfrm>
            <a:off x="5156607" y="4027868"/>
            <a:ext cx="237957" cy="24523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endParaRPr lang="en-US" sz="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0" name="Elipse 80">
            <a:extLst>
              <a:ext uri="{FF2B5EF4-FFF2-40B4-BE49-F238E27FC236}">
                <a16:creationId xmlns:a16="http://schemas.microsoft.com/office/drawing/2014/main" id="{FB2F7BB2-1FBB-A74E-9E4D-72FEC78DA2BC}"/>
              </a:ext>
            </a:extLst>
          </p:cNvPr>
          <p:cNvSpPr/>
          <p:nvPr/>
        </p:nvSpPr>
        <p:spPr>
          <a:xfrm>
            <a:off x="5517848" y="4032213"/>
            <a:ext cx="237957" cy="24523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m2D</a:t>
            </a:r>
          </a:p>
        </p:txBody>
      </p:sp>
      <p:sp>
        <p:nvSpPr>
          <p:cNvPr id="131" name="Elipse 88">
            <a:extLst>
              <a:ext uri="{FF2B5EF4-FFF2-40B4-BE49-F238E27FC236}">
                <a16:creationId xmlns:a16="http://schemas.microsoft.com/office/drawing/2014/main" id="{1083164E-1EC9-334C-92D1-1DF008A806F3}"/>
              </a:ext>
            </a:extLst>
          </p:cNvPr>
          <p:cNvSpPr/>
          <p:nvPr/>
        </p:nvSpPr>
        <p:spPr>
          <a:xfrm>
            <a:off x="5812072" y="3983910"/>
            <a:ext cx="183486" cy="1720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 cmpd="sng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2" name="Elipse 95">
            <a:extLst>
              <a:ext uri="{FF2B5EF4-FFF2-40B4-BE49-F238E27FC236}">
                <a16:creationId xmlns:a16="http://schemas.microsoft.com/office/drawing/2014/main" id="{4B0BD645-FF67-CC4D-A352-274BF6E97702}"/>
              </a:ext>
            </a:extLst>
          </p:cNvPr>
          <p:cNvSpPr/>
          <p:nvPr/>
        </p:nvSpPr>
        <p:spPr>
          <a:xfrm>
            <a:off x="6061203" y="3985169"/>
            <a:ext cx="183486" cy="17200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C63EA-BF97-094C-940D-96C341621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64" y="1964306"/>
            <a:ext cx="1313401" cy="27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A3FE57-8FF6-AF46-9EA2-EE0293D369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10866" y="336634"/>
            <a:ext cx="7208486" cy="393213"/>
          </a:xfrm>
        </p:spPr>
        <p:txBody>
          <a:bodyPr/>
          <a:lstStyle/>
          <a:p>
            <a:r>
              <a:rPr lang="en-ES" dirty="0"/>
              <a:t>OpenMP and CUDA optimization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F77FC-773D-004F-A80A-D721998978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367" y="910643"/>
            <a:ext cx="7269706" cy="3254691"/>
          </a:xfrm>
        </p:spPr>
        <p:txBody>
          <a:bodyPr/>
          <a:lstStyle/>
          <a:p>
            <a:r>
              <a:rPr lang="en-ES" dirty="0"/>
              <a:t>The EDDL has been optimized to execute in shared-memory multicore and GPU enviroments for inference and training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973BF-B839-494F-B412-BC4AF2D4A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39" y="1945519"/>
            <a:ext cx="4095480" cy="2133205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9B36222-CFE9-1143-9884-250EE7DFD1C0}"/>
              </a:ext>
            </a:extLst>
          </p:cNvPr>
          <p:cNvSpPr/>
          <p:nvPr/>
        </p:nvSpPr>
        <p:spPr>
          <a:xfrm rot="5400000">
            <a:off x="4321308" y="2961674"/>
            <a:ext cx="96197" cy="23302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C20D5-ECF8-9C4C-9582-192C19CFA8F1}"/>
              </a:ext>
            </a:extLst>
          </p:cNvPr>
          <p:cNvSpPr txBox="1"/>
          <p:nvPr/>
        </p:nvSpPr>
        <p:spPr>
          <a:xfrm>
            <a:off x="2892691" y="4180386"/>
            <a:ext cx="265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latin typeface="Raleway" pitchFamily="2" charset="77"/>
              </a:rPr>
              <a:t>96GB of memory  + 2 sockets of Intel Xeon Platinium, each with 24-cores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FCFEA-B695-904E-9504-DF5E13F96921}"/>
              </a:ext>
            </a:extLst>
          </p:cNvPr>
          <p:cNvSpPr txBox="1"/>
          <p:nvPr/>
        </p:nvSpPr>
        <p:spPr>
          <a:xfrm>
            <a:off x="2183306" y="1604309"/>
            <a:ext cx="40386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S" b="1" dirty="0"/>
              <a:t>Parallel execution </a:t>
            </a:r>
            <a:r>
              <a:rPr lang="en-ES" b="1" dirty="0">
                <a:latin typeface="Raleway" pitchFamily="2" charset="77"/>
              </a:rPr>
              <a:t>of</a:t>
            </a:r>
            <a:r>
              <a:rPr lang="en-ES" b="1" dirty="0"/>
              <a:t> internal training operations</a:t>
            </a:r>
          </a:p>
        </p:txBody>
      </p:sp>
      <p:pic>
        <p:nvPicPr>
          <p:cNvPr id="9" name="Picture 2" descr="OpenMP - Wikipedia">
            <a:extLst>
              <a:ext uri="{FF2B5EF4-FFF2-40B4-BE49-F238E27FC236}">
                <a16:creationId xmlns:a16="http://schemas.microsoft.com/office/drawing/2014/main" id="{E05312BB-F8BF-5C4A-89E4-42904A4C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74" y="2731894"/>
            <a:ext cx="784638" cy="28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UDA - Wikipedia">
            <a:extLst>
              <a:ext uri="{FF2B5EF4-FFF2-40B4-BE49-F238E27FC236}">
                <a16:creationId xmlns:a16="http://schemas.microsoft.com/office/drawing/2014/main" id="{9376ABDC-6F95-984E-BDE9-E4E3D548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29" y="3352026"/>
            <a:ext cx="476234" cy="2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70E85BF9-35F5-E44C-A958-458148957AE8}"/>
              </a:ext>
            </a:extLst>
          </p:cNvPr>
          <p:cNvSpPr/>
          <p:nvPr/>
        </p:nvSpPr>
        <p:spPr>
          <a:xfrm rot="5400000">
            <a:off x="5888503" y="3877596"/>
            <a:ext cx="96198" cy="4984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DA7828-A57B-EA42-A3E8-356E0BEBEDFF}"/>
              </a:ext>
            </a:extLst>
          </p:cNvPr>
          <p:cNvSpPr txBox="1"/>
          <p:nvPr/>
        </p:nvSpPr>
        <p:spPr>
          <a:xfrm>
            <a:off x="5461188" y="4180937"/>
            <a:ext cx="1521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latin typeface="Raleway" pitchFamily="2" charset="77"/>
              </a:rPr>
              <a:t>Power9 + NVIDIA V100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B94E72-5269-E542-BA16-B7632997E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594" y="1750503"/>
            <a:ext cx="1028358" cy="21332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BFB85D-4340-E34D-8864-A096443AE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165" y="1524374"/>
            <a:ext cx="933591" cy="9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1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E40475-7C71-C84C-88DE-7ED6AF3D79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5644" y="302154"/>
            <a:ext cx="5306521" cy="393213"/>
          </a:xfrm>
        </p:spPr>
        <p:txBody>
          <a:bodyPr/>
          <a:lstStyle/>
          <a:p>
            <a:r>
              <a:rPr lang="en-E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B1C9F-F1E0-DB4F-B413-AFD59077A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525" y="899771"/>
            <a:ext cx="7269706" cy="3680494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ES" dirty="0"/>
              <a:t>Deep Learning training operations are suitable for parallel execution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ES" dirty="0"/>
              <a:t>Data-parallelism: parameter averaging and data-shuffling strategies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ES" dirty="0"/>
              <a:t>Tradeoff between parallel performance and accuracy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ES" dirty="0"/>
              <a:t>The DeepHealth HPC platforms enables EDDL/ECV libraries to exploit the performance capabilities of HPC/Cloud computing infrastructures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ES" dirty="0"/>
              <a:t>A task-based model (COMPSs) to describe the parallelism of training operations (synchronous/asynchronous), agnostic to the underlying platform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ES" dirty="0"/>
              <a:t>A workflow orchestrator (StreamFlow)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ES" dirty="0"/>
              <a:t>An hybrid cloud solution to combine private a public (AWS) cloud resources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ES" dirty="0"/>
              <a:t>The use of parallel programming models  (OpenMP, CUDA, OpenCL)</a:t>
            </a:r>
          </a:p>
        </p:txBody>
      </p:sp>
    </p:spTree>
    <p:extLst>
      <p:ext uri="{BB962C8B-B14F-4D97-AF65-F5344CB8AC3E}">
        <p14:creationId xmlns:p14="http://schemas.microsoft.com/office/powerpoint/2010/main" val="2397070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780069" y="3290114"/>
            <a:ext cx="3583862" cy="739626"/>
          </a:xfrm>
        </p:spPr>
        <p:txBody>
          <a:bodyPr/>
          <a:lstStyle/>
          <a:p>
            <a:r>
              <a:rPr lang="es-ES" dirty="0"/>
              <a:t>Eduardo Quiñones</a:t>
            </a:r>
          </a:p>
          <a:p>
            <a:r>
              <a:rPr lang="es-ES" dirty="0">
                <a:hlinkClick r:id="rId2"/>
              </a:rPr>
              <a:t>eduardo.quinones@bsc.es</a:t>
            </a:r>
            <a:r>
              <a:rPr lang="es-ES" dirty="0"/>
              <a:t>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sz="3600" dirty="0" err="1"/>
              <a:t>Thank</a:t>
            </a:r>
            <a:r>
              <a:rPr lang="es-ES" sz="3600" dirty="0"/>
              <a:t> </a:t>
            </a:r>
            <a:r>
              <a:rPr lang="es-ES" sz="3600" dirty="0" err="1"/>
              <a:t>you</a:t>
            </a:r>
            <a:r>
              <a:rPr lang="es-E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882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High Performance Computing (HPC)</a:t>
            </a:r>
          </a:p>
        </p:txBody>
      </p:sp>
      <p:sp>
        <p:nvSpPr>
          <p:cNvPr id="41" name="Rectángulo redondeado 40"/>
          <p:cNvSpPr/>
          <p:nvPr/>
        </p:nvSpPr>
        <p:spPr>
          <a:xfrm>
            <a:off x="766611" y="1290397"/>
            <a:ext cx="2865418" cy="3440529"/>
          </a:xfrm>
          <a:prstGeom prst="roundRect">
            <a:avLst>
              <a:gd name="adj" fmla="val 13181"/>
            </a:avLst>
          </a:prstGeom>
          <a:solidFill>
            <a:srgbClr val="D3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sz="1400" b="1" dirty="0">
              <a:solidFill>
                <a:srgbClr val="155073"/>
              </a:solidFill>
              <a:latin typeface="Raleway Thin" panose="020B0203030101060003" pitchFamily="34" charset="0"/>
            </a:endParaRPr>
          </a:p>
        </p:txBody>
      </p:sp>
      <p:sp>
        <p:nvSpPr>
          <p:cNvPr id="42" name="Rectángulo redondeado 41"/>
          <p:cNvSpPr/>
          <p:nvPr/>
        </p:nvSpPr>
        <p:spPr>
          <a:xfrm>
            <a:off x="3702741" y="1290397"/>
            <a:ext cx="4806040" cy="3418762"/>
          </a:xfrm>
          <a:prstGeom prst="roundRect">
            <a:avLst>
              <a:gd name="adj" fmla="val 11774"/>
            </a:avLst>
          </a:prstGeom>
          <a:solidFill>
            <a:srgbClr val="B3FEE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GB" sz="1400" b="1" dirty="0">
              <a:solidFill>
                <a:srgbClr val="155073"/>
              </a:solidFill>
              <a:latin typeface="Raleway Thin" panose="020B0203030101060003" pitchFamily="34" charset="0"/>
            </a:endParaRPr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42"/>
          <a:stretch/>
        </p:blipFill>
        <p:spPr>
          <a:xfrm flipH="1">
            <a:off x="1051755" y="2428939"/>
            <a:ext cx="1094136" cy="1098444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748" b="100000" l="32813" r="64844">
                        <a14:foregroundMark x1="48281" y1="59685" x2="48281" y2="59685"/>
                        <a14:foregroundMark x1="51875" y1="59009" x2="51875" y2="59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20" t="47369" r="31991"/>
          <a:stretch/>
        </p:blipFill>
        <p:spPr>
          <a:xfrm>
            <a:off x="6951591" y="2855237"/>
            <a:ext cx="1505699" cy="1371395"/>
          </a:xfrm>
          <a:prstGeom prst="rect">
            <a:avLst/>
          </a:prstGeom>
        </p:spPr>
      </p:pic>
      <p:sp>
        <p:nvSpPr>
          <p:cNvPr id="45" name="Rectángulo redondeado 44"/>
          <p:cNvSpPr/>
          <p:nvPr/>
        </p:nvSpPr>
        <p:spPr>
          <a:xfrm>
            <a:off x="3059207" y="1904047"/>
            <a:ext cx="1063462" cy="1799470"/>
          </a:xfrm>
          <a:prstGeom prst="roundRect">
            <a:avLst/>
          </a:prstGeom>
          <a:solidFill>
            <a:srgbClr val="2586A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B6E5F0"/>
                </a:solidFill>
                <a:latin typeface="Raleway" panose="020B0503030101060003" pitchFamily="34" charset="0"/>
              </a:rPr>
              <a:t>SOFTWARE PLATFORM</a:t>
            </a:r>
          </a:p>
          <a:p>
            <a:pPr algn="ctr"/>
            <a:endParaRPr lang="en-GB" sz="900" dirty="0">
              <a:solidFill>
                <a:srgbClr val="B6E5F0"/>
              </a:solidFill>
              <a:latin typeface="Raleway" panose="020B0503030101060003" pitchFamily="34" charset="0"/>
            </a:endParaRPr>
          </a:p>
          <a:p>
            <a:pPr algn="ctr"/>
            <a:r>
              <a:rPr lang="en-GB" sz="900" dirty="0">
                <a:solidFill>
                  <a:srgbClr val="B6E5F0"/>
                </a:solidFill>
                <a:latin typeface="Raleway" panose="020B0503030101060003" pitchFamily="34" charset="0"/>
              </a:rPr>
              <a:t>BIOMEDICAL APPLICATION</a:t>
            </a:r>
          </a:p>
        </p:txBody>
      </p:sp>
      <p:pic>
        <p:nvPicPr>
          <p:cNvPr id="49" name="Picture 2" descr="Resultado de imagen de DATABASE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131" y="1664357"/>
            <a:ext cx="1243000" cy="10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adroTexto 49"/>
          <p:cNvSpPr txBox="1"/>
          <p:nvPr/>
        </p:nvSpPr>
        <p:spPr>
          <a:xfrm>
            <a:off x="7324236" y="2032218"/>
            <a:ext cx="898476" cy="443037"/>
          </a:xfrm>
          <a:prstGeom prst="rect">
            <a:avLst/>
          </a:prstGeom>
          <a:noFill/>
        </p:spPr>
        <p:txBody>
          <a:bodyPr wrap="square" rtlCol="0">
            <a:prstTxWarp prst="textCanDown">
              <a:avLst/>
            </a:prstTxWarp>
            <a:spAutoFit/>
          </a:bodyPr>
          <a:lstStyle/>
          <a:p>
            <a:pPr algn="ctr"/>
            <a:r>
              <a:rPr lang="en-GB" sz="900" dirty="0">
                <a:solidFill>
                  <a:schemeClr val="bg1">
                    <a:lumMod val="20000"/>
                    <a:lumOff val="80000"/>
                  </a:schemeClr>
                </a:solidFill>
                <a:latin typeface="Raleway" panose="020B0503030101060003" pitchFamily="34" charset="0"/>
              </a:rPr>
              <a:t>BIOMEDICAL IMAGE DATASET</a:t>
            </a:r>
          </a:p>
        </p:txBody>
      </p:sp>
      <p:cxnSp>
        <p:nvCxnSpPr>
          <p:cNvPr id="51" name="Conector recto 50"/>
          <p:cNvCxnSpPr/>
          <p:nvPr/>
        </p:nvCxnSpPr>
        <p:spPr>
          <a:xfrm>
            <a:off x="3158250" y="2801466"/>
            <a:ext cx="867625" cy="2315"/>
          </a:xfrm>
          <a:prstGeom prst="line">
            <a:avLst/>
          </a:prstGeom>
          <a:ln w="12700">
            <a:solidFill>
              <a:srgbClr val="B6E5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2" name="Grupo 51"/>
          <p:cNvGrpSpPr/>
          <p:nvPr/>
        </p:nvGrpSpPr>
        <p:grpSpPr>
          <a:xfrm>
            <a:off x="909634" y="1359990"/>
            <a:ext cx="1036911" cy="1018837"/>
            <a:chOff x="918181" y="1094399"/>
            <a:chExt cx="1064624" cy="1018837"/>
          </a:xfrm>
        </p:grpSpPr>
        <p:sp>
          <p:nvSpPr>
            <p:cNvPr id="53" name="Rectángulo redondeado 52"/>
            <p:cNvSpPr/>
            <p:nvPr/>
          </p:nvSpPr>
          <p:spPr>
            <a:xfrm>
              <a:off x="918181" y="1094399"/>
              <a:ext cx="1031035" cy="101883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590" y="1126458"/>
              <a:ext cx="722219" cy="722219"/>
            </a:xfrm>
            <a:prstGeom prst="rect">
              <a:avLst/>
            </a:prstGeom>
          </p:spPr>
        </p:pic>
        <p:sp>
          <p:nvSpPr>
            <p:cNvPr id="55" name="Rectángulo 54"/>
            <p:cNvSpPr/>
            <p:nvPr/>
          </p:nvSpPr>
          <p:spPr>
            <a:xfrm>
              <a:off x="924503" y="1774682"/>
              <a:ext cx="10583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</a:rPr>
                <a:t>Medical image</a:t>
              </a:r>
            </a:p>
            <a:p>
              <a:pPr algn="ctr"/>
              <a:r>
                <a:rPr lang="en-GB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aleway" panose="020B0503030101060003" pitchFamily="34" charset="0"/>
                </a:rPr>
                <a:t>(CT , MRI , X-Ray,…)</a:t>
              </a:r>
            </a:p>
          </p:txBody>
        </p:sp>
      </p:grpSp>
      <p:sp>
        <p:nvSpPr>
          <p:cNvPr id="56" name="Rectángulo 55"/>
          <p:cNvSpPr/>
          <p:nvPr/>
        </p:nvSpPr>
        <p:spPr>
          <a:xfrm>
            <a:off x="908694" y="3466090"/>
            <a:ext cx="1399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SemiBold" panose="020B0703030101060003" pitchFamily="34" charset="0"/>
              </a:rPr>
              <a:t>Health professionals</a:t>
            </a:r>
          </a:p>
          <a:p>
            <a:pPr algn="ctr"/>
            <a:r>
              <a:rPr lang="en-GB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SemiBold" panose="020B0703030101060003" pitchFamily="34" charset="0"/>
              </a:rPr>
              <a:t>(Doctors &amp; Medical staff)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7297136" y="4093011"/>
            <a:ext cx="9685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SemiBold" panose="020B0703030101060003" pitchFamily="34" charset="0"/>
              </a:rPr>
              <a:t>ICT Expert users</a:t>
            </a:r>
          </a:p>
        </p:txBody>
      </p:sp>
      <p:cxnSp>
        <p:nvCxnSpPr>
          <p:cNvPr id="58" name="Conector recto de flecha 57"/>
          <p:cNvCxnSpPr>
            <a:stCxn id="53" idx="3"/>
          </p:cNvCxnSpPr>
          <p:nvPr/>
        </p:nvCxnSpPr>
        <p:spPr>
          <a:xfrm>
            <a:off x="1913830" y="1869409"/>
            <a:ext cx="1115687" cy="682182"/>
          </a:xfrm>
          <a:prstGeom prst="straightConnector1">
            <a:avLst/>
          </a:prstGeom>
          <a:ln>
            <a:solidFill>
              <a:srgbClr val="15507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 recto de flecha 58"/>
          <p:cNvCxnSpPr>
            <a:stCxn id="45" idx="1"/>
          </p:cNvCxnSpPr>
          <p:nvPr/>
        </p:nvCxnSpPr>
        <p:spPr>
          <a:xfrm flipH="1">
            <a:off x="2109538" y="2803782"/>
            <a:ext cx="949669" cy="0"/>
          </a:xfrm>
          <a:prstGeom prst="straightConnector1">
            <a:avLst/>
          </a:prstGeom>
          <a:ln>
            <a:solidFill>
              <a:srgbClr val="15507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CuadroTexto 59"/>
          <p:cNvSpPr txBox="1"/>
          <p:nvPr/>
        </p:nvSpPr>
        <p:spPr>
          <a:xfrm rot="1900589">
            <a:off x="1790738" y="2077205"/>
            <a:ext cx="17295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solidFill>
                  <a:srgbClr val="155073"/>
                </a:solidFill>
                <a:latin typeface="Raleway Light" panose="020B0403030101060003" pitchFamily="34" charset="0"/>
              </a:rPr>
              <a:t>New image to be analysed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2135221" y="2796511"/>
            <a:ext cx="998165" cy="4924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155073"/>
                </a:solidFill>
                <a:latin typeface="Raleway Light" panose="020B0403030101060003" pitchFamily="34" charset="0"/>
              </a:rPr>
              <a:t>Prediction</a:t>
            </a:r>
          </a:p>
          <a:p>
            <a:pPr algn="ctr"/>
            <a:r>
              <a:rPr lang="en-GB" sz="600" dirty="0">
                <a:solidFill>
                  <a:srgbClr val="155073"/>
                </a:solidFill>
                <a:latin typeface="Raleway Light" panose="020B0403030101060003" pitchFamily="34" charset="0"/>
              </a:rPr>
              <a:t>Score and/or highlighted </a:t>
            </a:r>
            <a:r>
              <a:rPr lang="en-GB" sz="600" dirty="0" err="1">
                <a:solidFill>
                  <a:srgbClr val="155073"/>
                </a:solidFill>
                <a:latin typeface="Raleway Light" panose="020B0403030101060003" pitchFamily="34" charset="0"/>
              </a:rPr>
              <a:t>RoI</a:t>
            </a:r>
            <a:r>
              <a:rPr lang="en-GB" sz="600" dirty="0">
                <a:solidFill>
                  <a:srgbClr val="155073"/>
                </a:solidFill>
                <a:latin typeface="Raleway Light" panose="020B0403030101060003" pitchFamily="34" charset="0"/>
              </a:rPr>
              <a:t> returned to the doctor</a:t>
            </a:r>
          </a:p>
        </p:txBody>
      </p:sp>
      <p:sp>
        <p:nvSpPr>
          <p:cNvPr id="62" name="CuadroTexto 61"/>
          <p:cNvSpPr txBox="1"/>
          <p:nvPr/>
        </p:nvSpPr>
        <p:spPr>
          <a:xfrm rot="960000">
            <a:off x="4152422" y="3446507"/>
            <a:ext cx="2644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155073"/>
                </a:solidFill>
                <a:latin typeface="Raleway Light" panose="020B0403030101060003" pitchFamily="34" charset="0"/>
              </a:rPr>
              <a:t>Load trained predictive models to the platform</a:t>
            </a:r>
          </a:p>
        </p:txBody>
      </p:sp>
      <p:cxnSp>
        <p:nvCxnSpPr>
          <p:cNvPr id="63" name="Conector recto de flecha 62"/>
          <p:cNvCxnSpPr/>
          <p:nvPr/>
        </p:nvCxnSpPr>
        <p:spPr>
          <a:xfrm flipH="1" flipV="1">
            <a:off x="4120314" y="3077139"/>
            <a:ext cx="3182608" cy="899736"/>
          </a:xfrm>
          <a:prstGeom prst="straightConnector1">
            <a:avLst/>
          </a:prstGeom>
          <a:ln>
            <a:solidFill>
              <a:srgbClr val="15507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>
            <a:cxnSpLocks/>
          </p:cNvCxnSpPr>
          <p:nvPr/>
        </p:nvCxnSpPr>
        <p:spPr>
          <a:xfrm flipH="1" flipV="1">
            <a:off x="5559081" y="2799961"/>
            <a:ext cx="1748619" cy="814101"/>
          </a:xfrm>
          <a:prstGeom prst="straightConnector1">
            <a:avLst/>
          </a:prstGeom>
          <a:ln>
            <a:solidFill>
              <a:srgbClr val="155073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CuadroTexto 64"/>
          <p:cNvSpPr txBox="1"/>
          <p:nvPr/>
        </p:nvSpPr>
        <p:spPr>
          <a:xfrm>
            <a:off x="6187059" y="2644174"/>
            <a:ext cx="1417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155073"/>
                </a:solidFill>
                <a:latin typeface="Raleway Light" panose="020B0403030101060003" pitchFamily="34" charset="0"/>
              </a:rPr>
              <a:t> Use toolkit to train predictive models</a:t>
            </a:r>
          </a:p>
        </p:txBody>
      </p:sp>
      <p:cxnSp>
        <p:nvCxnSpPr>
          <p:cNvPr id="66" name="Conector recto de flecha 65"/>
          <p:cNvCxnSpPr>
            <a:cxnSpLocks/>
          </p:cNvCxnSpPr>
          <p:nvPr/>
        </p:nvCxnSpPr>
        <p:spPr>
          <a:xfrm flipH="1">
            <a:off x="6378119" y="2334006"/>
            <a:ext cx="893170" cy="15558"/>
          </a:xfrm>
          <a:prstGeom prst="straightConnector1">
            <a:avLst/>
          </a:prstGeom>
          <a:ln>
            <a:solidFill>
              <a:srgbClr val="15507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6378120" y="1998247"/>
            <a:ext cx="85562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rgbClr val="155073"/>
                </a:solidFill>
                <a:latin typeface="Raleway Light" panose="020B0403030101060003" pitchFamily="34" charset="0"/>
              </a:rPr>
              <a:t>Data used to train models</a:t>
            </a:r>
          </a:p>
        </p:txBody>
      </p:sp>
      <p:cxnSp>
        <p:nvCxnSpPr>
          <p:cNvPr id="68" name="Conector recto de flecha 67"/>
          <p:cNvCxnSpPr>
            <a:cxnSpLocks/>
          </p:cNvCxnSpPr>
          <p:nvPr/>
        </p:nvCxnSpPr>
        <p:spPr>
          <a:xfrm flipH="1">
            <a:off x="4064825" y="2349564"/>
            <a:ext cx="862848" cy="0"/>
          </a:xfrm>
          <a:prstGeom prst="straightConnector1">
            <a:avLst/>
          </a:prstGeom>
          <a:ln>
            <a:solidFill>
              <a:srgbClr val="155073"/>
            </a:solidFill>
            <a:prstDash val="sysDash"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4125347" y="1862650"/>
            <a:ext cx="78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rgbClr val="155073"/>
                </a:solidFill>
                <a:latin typeface="Raleway Light" panose="020B0403030101060003" pitchFamily="34" charset="0"/>
              </a:rPr>
              <a:t>Platform uses the toolkit to train models (optional)</a:t>
            </a:r>
          </a:p>
        </p:txBody>
      </p:sp>
      <p:cxnSp>
        <p:nvCxnSpPr>
          <p:cNvPr id="70" name="Conector angular 69"/>
          <p:cNvCxnSpPr>
            <a:endCxn id="78" idx="1"/>
          </p:cNvCxnSpPr>
          <p:nvPr/>
        </p:nvCxnSpPr>
        <p:spPr>
          <a:xfrm>
            <a:off x="1468063" y="3792603"/>
            <a:ext cx="2470320" cy="278422"/>
          </a:xfrm>
          <a:prstGeom prst="bentConnector3">
            <a:avLst>
              <a:gd name="adj1" fmla="val -352"/>
            </a:avLst>
          </a:prstGeom>
          <a:ln>
            <a:solidFill>
              <a:srgbClr val="15507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1" name="CuadroTexto 70"/>
          <p:cNvSpPr txBox="1"/>
          <p:nvPr/>
        </p:nvSpPr>
        <p:spPr>
          <a:xfrm>
            <a:off x="1364364" y="4088086"/>
            <a:ext cx="245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155073"/>
                </a:solidFill>
                <a:latin typeface="Raleway Light" panose="020B0403030101060003" pitchFamily="34" charset="0"/>
              </a:rPr>
              <a:t>Images labelled by doctors</a:t>
            </a:r>
          </a:p>
        </p:txBody>
      </p:sp>
      <p:cxnSp>
        <p:nvCxnSpPr>
          <p:cNvPr id="72" name="Conector recto de flecha 71"/>
          <p:cNvCxnSpPr/>
          <p:nvPr/>
        </p:nvCxnSpPr>
        <p:spPr>
          <a:xfrm>
            <a:off x="7749756" y="2617899"/>
            <a:ext cx="0" cy="219977"/>
          </a:xfrm>
          <a:prstGeom prst="straightConnector1">
            <a:avLst/>
          </a:prstGeom>
          <a:ln>
            <a:solidFill>
              <a:srgbClr val="155073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7749756" y="2761733"/>
            <a:ext cx="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155073"/>
                </a:solidFill>
                <a:latin typeface="Raleway Light" panose="020B0403030101060003" pitchFamily="34" charset="0"/>
              </a:rPr>
              <a:t>Add validated images</a:t>
            </a:r>
          </a:p>
        </p:txBody>
      </p:sp>
      <p:sp>
        <p:nvSpPr>
          <p:cNvPr id="74" name="Rectángulo 73"/>
          <p:cNvSpPr/>
          <p:nvPr/>
        </p:nvSpPr>
        <p:spPr>
          <a:xfrm>
            <a:off x="987571" y="4392372"/>
            <a:ext cx="2364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155073"/>
                </a:solidFill>
                <a:latin typeface="Raleway Thin" panose="020B0203030101060003" pitchFamily="34" charset="0"/>
              </a:rPr>
              <a:t>Production environment</a:t>
            </a:r>
          </a:p>
        </p:txBody>
      </p:sp>
      <p:sp>
        <p:nvSpPr>
          <p:cNvPr id="75" name="Rectángulo 74"/>
          <p:cNvSpPr/>
          <p:nvPr/>
        </p:nvSpPr>
        <p:spPr>
          <a:xfrm>
            <a:off x="5183256" y="4392372"/>
            <a:ext cx="21291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b="1" dirty="0">
                <a:solidFill>
                  <a:srgbClr val="155073"/>
                </a:solidFill>
                <a:latin typeface="Raleway Thin" panose="020B0203030101060003" pitchFamily="34" charset="0"/>
              </a:rPr>
              <a:t>Training environment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2877792" y="3424610"/>
            <a:ext cx="144808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600" dirty="0">
                <a:solidFill>
                  <a:schemeClr val="bg1">
                    <a:lumMod val="60000"/>
                    <a:lumOff val="40000"/>
                  </a:schemeClr>
                </a:solidFill>
                <a:latin typeface="Raleway Light" panose="020B0403030101060003" pitchFamily="34" charset="0"/>
              </a:rPr>
              <a:t>Using           loaded/trained predictive models </a:t>
            </a:r>
          </a:p>
        </p:txBody>
      </p:sp>
      <p:pic>
        <p:nvPicPr>
          <p:cNvPr id="77" name="Imagen 7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34"/>
          <a:stretch/>
        </p:blipFill>
        <p:spPr>
          <a:xfrm>
            <a:off x="3374104" y="3448236"/>
            <a:ext cx="135041" cy="113833"/>
          </a:xfrm>
          <a:prstGeom prst="rect">
            <a:avLst/>
          </a:prstGeom>
        </p:spPr>
      </p:pic>
      <p:pic>
        <p:nvPicPr>
          <p:cNvPr id="78" name="Picture 2" descr="Resultado de imagen de DATABASE"/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383" y="3880258"/>
            <a:ext cx="824627" cy="38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Conector recto de flecha 78"/>
          <p:cNvCxnSpPr/>
          <p:nvPr/>
        </p:nvCxnSpPr>
        <p:spPr>
          <a:xfrm flipV="1">
            <a:off x="4763011" y="4041318"/>
            <a:ext cx="2561225" cy="4098"/>
          </a:xfrm>
          <a:prstGeom prst="straightConnector1">
            <a:avLst/>
          </a:prstGeom>
          <a:ln>
            <a:solidFill>
              <a:srgbClr val="155073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Conector recto de flecha 79"/>
          <p:cNvCxnSpPr/>
          <p:nvPr/>
        </p:nvCxnSpPr>
        <p:spPr>
          <a:xfrm flipH="1" flipV="1">
            <a:off x="4109491" y="2953290"/>
            <a:ext cx="3270096" cy="934797"/>
          </a:xfrm>
          <a:prstGeom prst="straightConnector1">
            <a:avLst/>
          </a:prstGeom>
          <a:ln>
            <a:solidFill>
              <a:srgbClr val="155073"/>
            </a:solidFill>
            <a:prstDash val="sysDash"/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CuadroTexto 80"/>
          <p:cNvSpPr txBox="1"/>
          <p:nvPr/>
        </p:nvSpPr>
        <p:spPr>
          <a:xfrm rot="960000">
            <a:off x="3959503" y="3201192"/>
            <a:ext cx="35652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155073"/>
                </a:solidFill>
                <a:latin typeface="Raleway Light" panose="020B0403030101060003" pitchFamily="34" charset="0"/>
              </a:rPr>
              <a:t>(Optional) Train predictive models using the platform and the toolkit</a:t>
            </a:r>
          </a:p>
        </p:txBody>
      </p:sp>
      <p:sp>
        <p:nvSpPr>
          <p:cNvPr id="82" name="CuadroTexto 81"/>
          <p:cNvSpPr txBox="1"/>
          <p:nvPr/>
        </p:nvSpPr>
        <p:spPr>
          <a:xfrm>
            <a:off x="4691174" y="4025042"/>
            <a:ext cx="24550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rgbClr val="155073"/>
                </a:solidFill>
                <a:latin typeface="Raleway Light" panose="020B0403030101060003" pitchFamily="34" charset="0"/>
              </a:rPr>
              <a:t>Samples to be pre-processed and validated </a:t>
            </a:r>
          </a:p>
        </p:txBody>
      </p:sp>
      <p:sp>
        <p:nvSpPr>
          <p:cNvPr id="83" name="Rectángulo 82"/>
          <p:cNvSpPr/>
          <p:nvPr/>
        </p:nvSpPr>
        <p:spPr>
          <a:xfrm>
            <a:off x="3915752" y="4199612"/>
            <a:ext cx="871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Images pending to  be </a:t>
            </a:r>
            <a:r>
              <a:rPr lang="en-GB" sz="600" dirty="0">
                <a:solidFill>
                  <a:srgbClr val="155073"/>
                </a:solidFill>
                <a:latin typeface="Raleway" panose="020B0503030101060003" pitchFamily="34" charset="0"/>
              </a:rPr>
              <a:t>pre-processed and</a:t>
            </a:r>
            <a:r>
              <a:rPr lang="en-GB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0"/>
              </a:rPr>
              <a:t> validated</a:t>
            </a:r>
          </a:p>
        </p:txBody>
      </p:sp>
      <p:grpSp>
        <p:nvGrpSpPr>
          <p:cNvPr id="84" name="Grupo 83"/>
          <p:cNvGrpSpPr/>
          <p:nvPr/>
        </p:nvGrpSpPr>
        <p:grpSpPr>
          <a:xfrm>
            <a:off x="4691175" y="724157"/>
            <a:ext cx="1745071" cy="859626"/>
            <a:chOff x="4987861" y="1062784"/>
            <a:chExt cx="1009617" cy="1076548"/>
          </a:xfrm>
        </p:grpSpPr>
        <p:sp>
          <p:nvSpPr>
            <p:cNvPr id="85" name="Rectángulo redondeado 84"/>
            <p:cNvSpPr/>
            <p:nvPr/>
          </p:nvSpPr>
          <p:spPr>
            <a:xfrm>
              <a:off x="4987861" y="1062784"/>
              <a:ext cx="1009617" cy="1076548"/>
            </a:xfrm>
            <a:prstGeom prst="roundRect">
              <a:avLst/>
            </a:prstGeom>
            <a:solidFill>
              <a:srgbClr val="2898B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0000" bIns="0" rtlCol="0" anchor="ctr"/>
            <a:lstStyle/>
            <a:p>
              <a:pPr algn="ctr"/>
              <a:endParaRPr lang="en-GB" b="1" dirty="0">
                <a:solidFill>
                  <a:schemeClr val="bg1">
                    <a:lumMod val="20000"/>
                    <a:lumOff val="80000"/>
                  </a:schemeClr>
                </a:solidFill>
                <a:latin typeface="Raleway" panose="020B0503030101060003" pitchFamily="34" charset="0"/>
              </a:endParaRPr>
            </a:p>
            <a:p>
              <a:pPr algn="ctr"/>
              <a:r>
                <a:rPr lang="en-GB" sz="16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GB" sz="1600" b="1" dirty="0" err="1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HPC+Cloud</a:t>
              </a:r>
              <a:r>
                <a:rPr lang="en-GB" sz="16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 </a:t>
              </a:r>
            </a:p>
            <a:p>
              <a:pPr algn="ctr"/>
              <a:r>
                <a:rPr lang="en-GB" sz="1600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infrastructure</a:t>
              </a:r>
            </a:p>
          </p:txBody>
        </p:sp>
        <p:pic>
          <p:nvPicPr>
            <p:cNvPr id="86" name="Imagen 8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752" y="1070508"/>
              <a:ext cx="595630" cy="369586"/>
            </a:xfrm>
            <a:prstGeom prst="rect">
              <a:avLst/>
            </a:prstGeom>
          </p:spPr>
        </p:pic>
      </p:grpSp>
      <p:sp>
        <p:nvSpPr>
          <p:cNvPr id="3" name="Flecha arriba y abajo 2"/>
          <p:cNvSpPr/>
          <p:nvPr/>
        </p:nvSpPr>
        <p:spPr>
          <a:xfrm>
            <a:off x="5445278" y="1605551"/>
            <a:ext cx="346988" cy="359053"/>
          </a:xfrm>
          <a:prstGeom prst="upDownArrow">
            <a:avLst>
              <a:gd name="adj1" fmla="val 50000"/>
              <a:gd name="adj2" fmla="val 29922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8" name="Imagen 8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34"/>
          <a:stretch/>
        </p:blipFill>
        <p:spPr>
          <a:xfrm>
            <a:off x="3413599" y="1978786"/>
            <a:ext cx="376470" cy="317346"/>
          </a:xfrm>
          <a:prstGeom prst="rect">
            <a:avLst/>
          </a:prstGeom>
        </p:spPr>
      </p:pic>
      <p:grpSp>
        <p:nvGrpSpPr>
          <p:cNvPr id="87" name="Grupo 45">
            <a:extLst>
              <a:ext uri="{FF2B5EF4-FFF2-40B4-BE49-F238E27FC236}">
                <a16:creationId xmlns:a16="http://schemas.microsoft.com/office/drawing/2014/main" id="{1D9CC61B-4A7D-5942-81F2-2C5679DEA4D8}"/>
              </a:ext>
            </a:extLst>
          </p:cNvPr>
          <p:cNvGrpSpPr/>
          <p:nvPr/>
        </p:nvGrpSpPr>
        <p:grpSpPr>
          <a:xfrm>
            <a:off x="4917040" y="1965106"/>
            <a:ext cx="1450446" cy="759204"/>
            <a:chOff x="4951381" y="1295518"/>
            <a:chExt cx="1155109" cy="639430"/>
          </a:xfrm>
        </p:grpSpPr>
        <p:sp>
          <p:nvSpPr>
            <p:cNvPr id="89" name="Rectángulo redondeado 46">
              <a:extLst>
                <a:ext uri="{FF2B5EF4-FFF2-40B4-BE49-F238E27FC236}">
                  <a16:creationId xmlns:a16="http://schemas.microsoft.com/office/drawing/2014/main" id="{81A2A558-DD02-1946-96DE-B42D7318E34C}"/>
                </a:ext>
              </a:extLst>
            </p:cNvPr>
            <p:cNvSpPr/>
            <p:nvPr/>
          </p:nvSpPr>
          <p:spPr>
            <a:xfrm>
              <a:off x="4951381" y="1295518"/>
              <a:ext cx="1155109" cy="639430"/>
            </a:xfrm>
            <a:prstGeom prst="roundRect">
              <a:avLst/>
            </a:prstGeom>
            <a:solidFill>
              <a:srgbClr val="17547A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2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GB" sz="1200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TOOLKIT</a:t>
              </a:r>
            </a:p>
            <a:p>
              <a:pPr algn="ctr"/>
              <a:r>
                <a:rPr lang="en-GB" sz="1050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Raleway" panose="020B0503030101060003" pitchFamily="34" charset="0"/>
                </a:rPr>
                <a:t>(EDDLL+ ECVL</a:t>
              </a:r>
            </a:p>
          </p:txBody>
        </p:sp>
        <p:pic>
          <p:nvPicPr>
            <p:cNvPr id="90" name="Imagen 47">
              <a:extLst>
                <a:ext uri="{FF2B5EF4-FFF2-40B4-BE49-F238E27FC236}">
                  <a16:creationId xmlns:a16="http://schemas.microsoft.com/office/drawing/2014/main" id="{098BE8A9-78A2-D147-B537-1012EE7D8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624" y="1307045"/>
              <a:ext cx="782081" cy="23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940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77A388-4EFF-9B41-8A7F-149C7B31D4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High Performance Computing (HPC)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1A877-9CDB-C147-8A92-CFC2930F0F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ES" sz="1800" dirty="0"/>
              <a:t>Refers to the </a:t>
            </a:r>
            <a:r>
              <a:rPr lang="en-ES" sz="1800" b="1" dirty="0"/>
              <a:t>aggregation of multiple (many) computing elements </a:t>
            </a:r>
            <a:r>
              <a:rPr lang="en-ES" sz="1800" dirty="0"/>
              <a:t>to deliver the level of performance needed to solve large problems</a:t>
            </a:r>
            <a:endParaRPr lang="en-GB" sz="1800" dirty="0"/>
          </a:p>
          <a:p>
            <a:pPr marL="800100" lvl="1" indent="-342900">
              <a:buFont typeface="+mj-lt"/>
              <a:buAutoNum type="arabicPeriod"/>
            </a:pPr>
            <a:r>
              <a:rPr lang="en-GB" sz="1600" b="1" dirty="0"/>
              <a:t>Hardware elements suitable</a:t>
            </a:r>
            <a:r>
              <a:rPr lang="en-GB" sz="1600" dirty="0"/>
              <a:t> for the problem to be solved</a:t>
            </a:r>
          </a:p>
          <a:p>
            <a:pPr lvl="2"/>
            <a:r>
              <a:rPr lang="en-GB" sz="1400" dirty="0"/>
              <a:t>Many-cores CPUs, GPUs, FPGAs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b="1" dirty="0"/>
              <a:t>Software frameworks </a:t>
            </a:r>
            <a:r>
              <a:rPr lang="en-GB" sz="1600" dirty="0"/>
              <a:t>to distributed the problem to effective exploit the performance capabilities of the HPC architecture</a:t>
            </a:r>
          </a:p>
          <a:p>
            <a:pPr lvl="2"/>
            <a:r>
              <a:rPr lang="en-GB" sz="1400" dirty="0"/>
              <a:t>Parallel programming models, e.g.,</a:t>
            </a:r>
          </a:p>
          <a:p>
            <a:pPr lvl="3"/>
            <a:r>
              <a:rPr lang="en-GB" dirty="0">
                <a:latin typeface="Raleway" pitchFamily="2" charset="77"/>
              </a:rPr>
              <a:t>OpenMP (shared memory architectures) </a:t>
            </a:r>
          </a:p>
          <a:p>
            <a:pPr lvl="3">
              <a:spcBef>
                <a:spcPts val="300"/>
              </a:spcBef>
            </a:pPr>
            <a:r>
              <a:rPr lang="en-GB" dirty="0">
                <a:latin typeface="Raleway" pitchFamily="2" charset="77"/>
              </a:rPr>
              <a:t>CUDA, OpenCL (GPU/FPGA)</a:t>
            </a:r>
          </a:p>
          <a:p>
            <a:pPr lvl="3">
              <a:spcBef>
                <a:spcPts val="300"/>
              </a:spcBef>
            </a:pPr>
            <a:r>
              <a:rPr lang="en-GB" dirty="0">
                <a:latin typeface="Raleway" pitchFamily="2" charset="77"/>
              </a:rPr>
              <a:t>MPI and COMPSs (distributed memory), etc.</a:t>
            </a:r>
            <a:endParaRPr lang="en-ES" dirty="0">
              <a:latin typeface="Raleway" pitchFamily="2" charset="77"/>
            </a:endParaRPr>
          </a:p>
          <a:p>
            <a:pPr marL="0" indent="0">
              <a:buNone/>
            </a:pPr>
            <a:endParaRPr lang="en-E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20840D-4AEE-B543-9402-52A240EF5A6B}"/>
              </a:ext>
            </a:extLst>
          </p:cNvPr>
          <p:cNvSpPr/>
          <p:nvPr/>
        </p:nvSpPr>
        <p:spPr>
          <a:xfrm>
            <a:off x="699818" y="3583486"/>
            <a:ext cx="7153017" cy="121175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r>
              <a:rPr lang="en-ES" sz="1800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DeepHealth considers technologies suitable for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GPUs/FPGAs computing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Parallel programming models supporting shared (OpenMP) and distributed memory (COMPSs) and accelerator devices (GPU/FPGA)</a:t>
            </a:r>
          </a:p>
        </p:txBody>
      </p:sp>
    </p:spTree>
    <p:extLst>
      <p:ext uri="{BB962C8B-B14F-4D97-AF65-F5344CB8AC3E}">
        <p14:creationId xmlns:p14="http://schemas.microsoft.com/office/powerpoint/2010/main" val="21752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0981D2-4E23-A64D-9927-07068BF344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ES" dirty="0"/>
              <a:t>HPC Cloud Computing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9FA79-FE39-2C4E-9D7B-A4CC7E646F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ES" dirty="0"/>
              <a:t>Cloud computing is an execution model that </a:t>
            </a:r>
            <a:r>
              <a:rPr lang="en-ES" b="1" dirty="0"/>
              <a:t>abstract the deployment and execution </a:t>
            </a:r>
            <a:r>
              <a:rPr lang="en-ES" dirty="0"/>
              <a:t>to facilitate the outsourcing of public/private computing resources</a:t>
            </a:r>
          </a:p>
          <a:p>
            <a:pPr lvl="1"/>
            <a:r>
              <a:rPr lang="en-ES" dirty="0"/>
              <a:t>Multiple execution models supported: IaaS, PaaS, </a:t>
            </a:r>
            <a:r>
              <a:rPr lang="en-ES" u="sng" dirty="0"/>
              <a:t>CaaS</a:t>
            </a:r>
            <a:r>
              <a:rPr lang="en-ES" dirty="0"/>
              <a:t>, </a:t>
            </a:r>
            <a:r>
              <a:rPr lang="en-ES" u="sng" dirty="0"/>
              <a:t>FaaS</a:t>
            </a:r>
          </a:p>
          <a:p>
            <a:pPr lvl="1"/>
            <a:r>
              <a:rPr lang="en-ES" dirty="0"/>
              <a:t>Used of containers to encapsulate the execution environment</a:t>
            </a:r>
          </a:p>
          <a:p>
            <a:r>
              <a:rPr lang="en-ES" dirty="0"/>
              <a:t>HPC+Cloud computing refers to the use of HPC technology to distribute coomputation upon cloud abstractions</a:t>
            </a:r>
          </a:p>
          <a:p>
            <a:pPr lvl="1"/>
            <a:r>
              <a:rPr lang="en-ES" dirty="0"/>
              <a:t>The performance may be impacted by the execution and communication abstractions used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E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2D6DBAA-488A-CF42-BE7E-C261CADB25DD}"/>
              </a:ext>
            </a:extLst>
          </p:cNvPr>
          <p:cNvSpPr/>
          <p:nvPr/>
        </p:nvSpPr>
        <p:spPr>
          <a:xfrm>
            <a:off x="1196207" y="3098731"/>
            <a:ext cx="7153017" cy="1318563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r>
              <a:rPr lang="en-ES" sz="1800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DeepHealth provides a </a:t>
            </a:r>
            <a:r>
              <a:rPr lang="en-GB" sz="1800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unified framework adapted to exploit underlying heterogeneous HPC and cloud infrastructures</a:t>
            </a:r>
            <a:endParaRPr lang="en-ES" sz="1800" dirty="0">
              <a:solidFill>
                <a:schemeClr val="bg1"/>
              </a:solidFill>
              <a:latin typeface="Raleway"/>
              <a:ea typeface="ＭＳ Ｐゴシック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HPC parallel programming models (COMPSs)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>
                <a:solidFill>
                  <a:schemeClr val="bg1"/>
                </a:solidFill>
                <a:latin typeface="Raleway"/>
                <a:ea typeface="ＭＳ Ｐゴシック" charset="0"/>
                <a:sym typeface="Wingdings" pitchFamily="2" charset="2"/>
              </a:rPr>
              <a:t>Kubernetes and Docker frameworks for GPU abstraction</a:t>
            </a:r>
          </a:p>
        </p:txBody>
      </p:sp>
    </p:spTree>
    <p:extLst>
      <p:ext uri="{BB962C8B-B14F-4D97-AF65-F5344CB8AC3E}">
        <p14:creationId xmlns:p14="http://schemas.microsoft.com/office/powerpoint/2010/main" val="105593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2071419" y="71101"/>
            <a:ext cx="6965999" cy="722937"/>
          </a:xfrm>
        </p:spPr>
        <p:txBody>
          <a:bodyPr/>
          <a:lstStyle/>
          <a:p>
            <a:pPr algn="l"/>
            <a:r>
              <a:rPr lang="en-US" sz="2000" dirty="0"/>
              <a:t>Motivation: A highly heterogenous HPC and cloud computing ecosystem</a:t>
            </a:r>
          </a:p>
        </p:txBody>
      </p:sp>
      <p:pic>
        <p:nvPicPr>
          <p:cNvPr id="50" name="Picture 10" descr="Programmer icon PNG and SVG Vector Free Download">
            <a:extLst>
              <a:ext uri="{FF2B5EF4-FFF2-40B4-BE49-F238E27FC236}">
                <a16:creationId xmlns:a16="http://schemas.microsoft.com/office/drawing/2014/main" id="{5C30007E-E2D1-6E43-AC18-46436BF6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70" y="3919423"/>
            <a:ext cx="395714" cy="4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Programmer icon PNG and SVG Vector Free Download">
            <a:extLst>
              <a:ext uri="{FF2B5EF4-FFF2-40B4-BE49-F238E27FC236}">
                <a16:creationId xmlns:a16="http://schemas.microsoft.com/office/drawing/2014/main" id="{0F763484-2C2A-A44E-A0D7-4CD56797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02" y="3620842"/>
            <a:ext cx="395714" cy="4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Programmer icon PNG and SVG Vector Free Download">
            <a:extLst>
              <a:ext uri="{FF2B5EF4-FFF2-40B4-BE49-F238E27FC236}">
                <a16:creationId xmlns:a16="http://schemas.microsoft.com/office/drawing/2014/main" id="{9BE2DE6B-CA64-9F40-9C11-090E158EF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21" y="3654361"/>
            <a:ext cx="395714" cy="4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Programmer icon PNG and SVG Vector Free Download">
            <a:extLst>
              <a:ext uri="{FF2B5EF4-FFF2-40B4-BE49-F238E27FC236}">
                <a16:creationId xmlns:a16="http://schemas.microsoft.com/office/drawing/2014/main" id="{3D7AB145-1ACC-1C41-BD9B-5BADE9C2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80" y="3445574"/>
            <a:ext cx="395714" cy="4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878AAA-36FB-8840-A03E-90C9DAC81726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1519727" y="3739678"/>
            <a:ext cx="0" cy="179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5FA9789-7470-D84B-A871-5CC3726C3EED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4422459" y="2937118"/>
            <a:ext cx="0" cy="683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D49E2DD-38CC-294D-8799-E71DB16F8843}"/>
              </a:ext>
            </a:extLst>
          </p:cNvPr>
          <p:cNvCxnSpPr>
            <a:cxnSpLocks/>
            <a:stCxn id="52" idx="0"/>
            <a:endCxn id="36" idx="2"/>
          </p:cNvCxnSpPr>
          <p:nvPr/>
        </p:nvCxnSpPr>
        <p:spPr>
          <a:xfrm flipV="1">
            <a:off x="6009578" y="3237827"/>
            <a:ext cx="1" cy="41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5BAD9A-0249-9342-871C-F317A63BB41D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894337" y="2937118"/>
            <a:ext cx="81" cy="508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6">
            <a:extLst>
              <a:ext uri="{FF2B5EF4-FFF2-40B4-BE49-F238E27FC236}">
                <a16:creationId xmlns:a16="http://schemas.microsoft.com/office/drawing/2014/main" id="{27171BAE-5F40-3742-B096-0D3D8ED35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" r="5988"/>
          <a:stretch/>
        </p:blipFill>
        <p:spPr>
          <a:xfrm>
            <a:off x="202781" y="1778684"/>
            <a:ext cx="1775242" cy="1332185"/>
          </a:xfrm>
          <a:prstGeom prst="rect">
            <a:avLst/>
          </a:prstGeom>
        </p:spPr>
      </p:pic>
      <p:sp>
        <p:nvSpPr>
          <p:cNvPr id="26" name="CuadroTexto 7">
            <a:extLst>
              <a:ext uri="{FF2B5EF4-FFF2-40B4-BE49-F238E27FC236}">
                <a16:creationId xmlns:a16="http://schemas.microsoft.com/office/drawing/2014/main" id="{CC5643C9-7A01-2C42-9E48-AF25CCFAE1DC}"/>
              </a:ext>
            </a:extLst>
          </p:cNvPr>
          <p:cNvSpPr txBox="1"/>
          <p:nvPr/>
        </p:nvSpPr>
        <p:spPr>
          <a:xfrm>
            <a:off x="430888" y="3348546"/>
            <a:ext cx="2366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>
                <a:latin typeface="Raleway" pitchFamily="2" charset="77"/>
              </a:rPr>
              <a:t>Marenostrum</a:t>
            </a:r>
            <a:r>
              <a:rPr lang="en-US" sz="1050" b="1" dirty="0">
                <a:latin typeface="Raleway" pitchFamily="2" charset="77"/>
              </a:rPr>
              <a:t> Supercomputer at BSC (CPU-  and GPU-based)</a:t>
            </a:r>
          </a:p>
        </p:txBody>
      </p:sp>
      <p:pic>
        <p:nvPicPr>
          <p:cNvPr id="28" name="Imagen 8">
            <a:extLst>
              <a:ext uri="{FF2B5EF4-FFF2-40B4-BE49-F238E27FC236}">
                <a16:creationId xmlns:a16="http://schemas.microsoft.com/office/drawing/2014/main" id="{45411DE9-CCDE-D045-8CBC-F083938A4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417" y="1293528"/>
            <a:ext cx="1976001" cy="1227661"/>
          </a:xfrm>
          <a:prstGeom prst="rect">
            <a:avLst/>
          </a:prstGeom>
        </p:spPr>
      </p:pic>
      <p:sp>
        <p:nvSpPr>
          <p:cNvPr id="29" name="CuadroTexto 9">
            <a:extLst>
              <a:ext uri="{FF2B5EF4-FFF2-40B4-BE49-F238E27FC236}">
                <a16:creationId xmlns:a16="http://schemas.microsoft.com/office/drawing/2014/main" id="{8423F987-DC5F-B845-9674-50101A49AE1A}"/>
              </a:ext>
            </a:extLst>
          </p:cNvPr>
          <p:cNvSpPr txBox="1"/>
          <p:nvPr/>
        </p:nvSpPr>
        <p:spPr>
          <a:xfrm>
            <a:off x="6751418" y="2521620"/>
            <a:ext cx="228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Raleway" pitchFamily="2" charset="77"/>
              </a:rPr>
              <a:t>Experimental MANGO prototype at UPV (FPGA based)</a:t>
            </a:r>
          </a:p>
        </p:txBody>
      </p:sp>
      <p:sp>
        <p:nvSpPr>
          <p:cNvPr id="31" name="CuadroTexto 16">
            <a:extLst>
              <a:ext uri="{FF2B5EF4-FFF2-40B4-BE49-F238E27FC236}">
                <a16:creationId xmlns:a16="http://schemas.microsoft.com/office/drawing/2014/main" id="{55F06AA9-245F-FC4D-B904-69C83FE02F49}"/>
              </a:ext>
            </a:extLst>
          </p:cNvPr>
          <p:cNvSpPr txBox="1"/>
          <p:nvPr/>
        </p:nvSpPr>
        <p:spPr>
          <a:xfrm>
            <a:off x="10902" y="1376623"/>
            <a:ext cx="215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48 racks with 3456 nodes, each with 2 Intel Xeon Platinum</a:t>
            </a:r>
          </a:p>
        </p:txBody>
      </p:sp>
      <p:sp>
        <p:nvSpPr>
          <p:cNvPr id="32" name="CuadroTexto 17">
            <a:extLst>
              <a:ext uri="{FF2B5EF4-FFF2-40B4-BE49-F238E27FC236}">
                <a16:creationId xmlns:a16="http://schemas.microsoft.com/office/drawing/2014/main" id="{3453B79C-EE7D-E645-ADB9-B97F054A587D}"/>
              </a:ext>
            </a:extLst>
          </p:cNvPr>
          <p:cNvSpPr txBox="1"/>
          <p:nvPr/>
        </p:nvSpPr>
        <p:spPr>
          <a:xfrm>
            <a:off x="6814918" y="893418"/>
            <a:ext cx="215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8 clusters, each with 12 FPGAs + DDR memories + IO boards)</a:t>
            </a:r>
          </a:p>
        </p:txBody>
      </p:sp>
      <p:sp>
        <p:nvSpPr>
          <p:cNvPr id="33" name="CuadroTexto 18">
            <a:extLst>
              <a:ext uri="{FF2B5EF4-FFF2-40B4-BE49-F238E27FC236}">
                <a16:creationId xmlns:a16="http://schemas.microsoft.com/office/drawing/2014/main" id="{E128E96F-B490-D649-9BA1-AD6321948388}"/>
              </a:ext>
            </a:extLst>
          </p:cNvPr>
          <p:cNvSpPr txBox="1"/>
          <p:nvPr/>
        </p:nvSpPr>
        <p:spPr>
          <a:xfrm>
            <a:off x="1915195" y="1945194"/>
            <a:ext cx="1676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54 nodes, each 2 POWER9 + 4 V100 GPUs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FD4E8E8C-CCC1-1F4A-AB24-CDAC3870B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t="17891" r="17092" b="5449"/>
          <a:stretch/>
        </p:blipFill>
        <p:spPr bwMode="auto">
          <a:xfrm>
            <a:off x="1853996" y="2330699"/>
            <a:ext cx="1369045" cy="97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Amazon Web Services - Wikipedia, la enciclopedia libre">
            <a:extLst>
              <a:ext uri="{FF2B5EF4-FFF2-40B4-BE49-F238E27FC236}">
                <a16:creationId xmlns:a16="http://schemas.microsoft.com/office/drawing/2014/main" id="{8ED4694E-385A-AC46-8447-9243833D8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726" y="2237777"/>
            <a:ext cx="1178238" cy="70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9">
            <a:extLst>
              <a:ext uri="{FF2B5EF4-FFF2-40B4-BE49-F238E27FC236}">
                <a16:creationId xmlns:a16="http://schemas.microsoft.com/office/drawing/2014/main" id="{797F2244-991F-4F4B-81AF-A2C039D7452A}"/>
              </a:ext>
            </a:extLst>
          </p:cNvPr>
          <p:cNvSpPr txBox="1"/>
          <p:nvPr/>
        </p:nvSpPr>
        <p:spPr>
          <a:xfrm>
            <a:off x="5374010" y="2983911"/>
            <a:ext cx="12711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Raleway" pitchFamily="2" charset="77"/>
              </a:rPr>
              <a:t>Public Cloud</a:t>
            </a:r>
          </a:p>
        </p:txBody>
      </p:sp>
      <p:pic>
        <p:nvPicPr>
          <p:cNvPr id="37" name="Picture 36" descr="A picture containing indoor, wall, floor, shower&#10;&#10;Description automatically generated">
            <a:extLst>
              <a:ext uri="{FF2B5EF4-FFF2-40B4-BE49-F238E27FC236}">
                <a16:creationId xmlns:a16="http://schemas.microsoft.com/office/drawing/2014/main" id="{A9EC9646-F9F9-4F45-B63F-A3B2A7299D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347" y="1271568"/>
            <a:ext cx="1579538" cy="972877"/>
          </a:xfrm>
          <a:prstGeom prst="rect">
            <a:avLst/>
          </a:prstGeom>
        </p:spPr>
      </p:pic>
      <p:sp>
        <p:nvSpPr>
          <p:cNvPr id="38" name="CuadroTexto 7">
            <a:extLst>
              <a:ext uri="{FF2B5EF4-FFF2-40B4-BE49-F238E27FC236}">
                <a16:creationId xmlns:a16="http://schemas.microsoft.com/office/drawing/2014/main" id="{F2835110-A058-4944-B3DA-507A04079F90}"/>
              </a:ext>
            </a:extLst>
          </p:cNvPr>
          <p:cNvSpPr txBox="1"/>
          <p:nvPr/>
        </p:nvSpPr>
        <p:spPr>
          <a:xfrm>
            <a:off x="3555190" y="2259448"/>
            <a:ext cx="1734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Raleway" pitchFamily="2" charset="77"/>
              </a:rPr>
              <a:t>HPC4AI at UNITO (Cloud- and GPU-based)</a:t>
            </a:r>
          </a:p>
        </p:txBody>
      </p:sp>
      <p:sp>
        <p:nvSpPr>
          <p:cNvPr id="39" name="CuadroTexto 18">
            <a:extLst>
              <a:ext uri="{FF2B5EF4-FFF2-40B4-BE49-F238E27FC236}">
                <a16:creationId xmlns:a16="http://schemas.microsoft.com/office/drawing/2014/main" id="{A77376DB-46DF-AD45-B83E-CC180F7FF6F8}"/>
              </a:ext>
            </a:extLst>
          </p:cNvPr>
          <p:cNvSpPr txBox="1"/>
          <p:nvPr/>
        </p:nvSpPr>
        <p:spPr>
          <a:xfrm>
            <a:off x="3542213" y="741364"/>
            <a:ext cx="1628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Kubernetes cluster of 16 nodes, each 80-core Intel + 4 V100 GPUs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6296923-129F-1848-B72D-9D813C5B5224}"/>
              </a:ext>
            </a:extLst>
          </p:cNvPr>
          <p:cNvSpPr/>
          <p:nvPr/>
        </p:nvSpPr>
        <p:spPr>
          <a:xfrm>
            <a:off x="2559352" y="4275682"/>
            <a:ext cx="4770838" cy="606497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pPr algn="ctr"/>
            <a:r>
              <a:rPr lang="en-ES" sz="1800" dirty="0">
                <a:latin typeface="Raleway" pitchFamily="2" charset="77"/>
                <a:cs typeface="Calibri" panose="020F0502020204030204" pitchFamily="34" charset="0"/>
              </a:rPr>
              <a:t>A dedicated solution is needed for each computing platform</a:t>
            </a:r>
          </a:p>
        </p:txBody>
      </p:sp>
    </p:spTree>
    <p:extLst>
      <p:ext uri="{BB962C8B-B14F-4D97-AF65-F5344CB8AC3E}">
        <p14:creationId xmlns:p14="http://schemas.microsoft.com/office/powerpoint/2010/main" val="163302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rogrammer icon PNG and SVG Vector Free Download">
            <a:extLst>
              <a:ext uri="{FF2B5EF4-FFF2-40B4-BE49-F238E27FC236}">
                <a16:creationId xmlns:a16="http://schemas.microsoft.com/office/drawing/2014/main" id="{1389FAB5-4884-AE43-9825-3E8937DC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14" y="4222531"/>
            <a:ext cx="477682" cy="57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27D298-FC36-3048-B434-80F6773AA9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" r="5988"/>
          <a:stretch/>
        </p:blipFill>
        <p:spPr>
          <a:xfrm>
            <a:off x="202781" y="1778684"/>
            <a:ext cx="1775242" cy="133218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30888" y="3348546"/>
            <a:ext cx="2366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>
                <a:latin typeface="Raleway" pitchFamily="2" charset="77"/>
              </a:rPr>
              <a:t>Marenostrum</a:t>
            </a:r>
            <a:r>
              <a:rPr lang="en-US" sz="1050" b="1" dirty="0">
                <a:latin typeface="Raleway" pitchFamily="2" charset="77"/>
              </a:rPr>
              <a:t> Supercomputer at BSC (CPU-  and GPU-based)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0F02EA2-7270-1740-A7BF-734ABFD14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417" y="1293528"/>
            <a:ext cx="1976001" cy="122766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751418" y="2521620"/>
            <a:ext cx="2286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Raleway" pitchFamily="2" charset="77"/>
              </a:rPr>
              <a:t>Experimental MANGO prototype at UPV (FPGA based)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0902" y="1376623"/>
            <a:ext cx="215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48 racks with 3456 nodes, each with 2 Intel Xeon Platinum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814918" y="893418"/>
            <a:ext cx="215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8 clusters, each with 12 FPGAs + DDR memories + IO boards)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915195" y="1945194"/>
            <a:ext cx="1676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54 nodes, each 2 POWER9 + 4 V100 GPUs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844F0C-2C7E-6A4A-B008-64EBA4FF5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t="17891" r="17092" b="5449"/>
          <a:stretch/>
        </p:blipFill>
        <p:spPr bwMode="auto">
          <a:xfrm>
            <a:off x="1853996" y="2330699"/>
            <a:ext cx="1369045" cy="97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Web Services - Wikipedia, la enciclopedia libre">
            <a:extLst>
              <a:ext uri="{FF2B5EF4-FFF2-40B4-BE49-F238E27FC236}">
                <a16:creationId xmlns:a16="http://schemas.microsoft.com/office/drawing/2014/main" id="{11B1C967-1A1A-B54F-9EA6-8CCD602E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726" y="2237777"/>
            <a:ext cx="1178238" cy="70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9">
            <a:extLst>
              <a:ext uri="{FF2B5EF4-FFF2-40B4-BE49-F238E27FC236}">
                <a16:creationId xmlns:a16="http://schemas.microsoft.com/office/drawing/2014/main" id="{805C5F3B-5424-9F47-A4D7-CC701DA26E6B}"/>
              </a:ext>
            </a:extLst>
          </p:cNvPr>
          <p:cNvSpPr txBox="1"/>
          <p:nvPr/>
        </p:nvSpPr>
        <p:spPr>
          <a:xfrm>
            <a:off x="5374010" y="2983911"/>
            <a:ext cx="12711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Raleway" pitchFamily="2" charset="77"/>
              </a:rPr>
              <a:t>Public Cloud</a:t>
            </a:r>
          </a:p>
        </p:txBody>
      </p:sp>
      <p:pic>
        <p:nvPicPr>
          <p:cNvPr id="4" name="Picture 3" descr="A picture containing indoor, wall, floor, shower&#10;&#10;Description automatically generated">
            <a:extLst>
              <a:ext uri="{FF2B5EF4-FFF2-40B4-BE49-F238E27FC236}">
                <a16:creationId xmlns:a16="http://schemas.microsoft.com/office/drawing/2014/main" id="{3091ABC5-D9A3-BA4A-8B31-2B3E635E5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347" y="1271568"/>
            <a:ext cx="1579538" cy="972877"/>
          </a:xfrm>
          <a:prstGeom prst="rect">
            <a:avLst/>
          </a:prstGeom>
        </p:spPr>
      </p:pic>
      <p:sp>
        <p:nvSpPr>
          <p:cNvPr id="27" name="CuadroTexto 7">
            <a:extLst>
              <a:ext uri="{FF2B5EF4-FFF2-40B4-BE49-F238E27FC236}">
                <a16:creationId xmlns:a16="http://schemas.microsoft.com/office/drawing/2014/main" id="{7F710365-E05B-4245-986D-D862280067D2}"/>
              </a:ext>
            </a:extLst>
          </p:cNvPr>
          <p:cNvSpPr txBox="1"/>
          <p:nvPr/>
        </p:nvSpPr>
        <p:spPr>
          <a:xfrm>
            <a:off x="3555190" y="2259448"/>
            <a:ext cx="1734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Raleway" pitchFamily="2" charset="77"/>
              </a:rPr>
              <a:t>HPC4AI at UNITO (Cloud- and GPU-based)</a:t>
            </a:r>
          </a:p>
        </p:txBody>
      </p:sp>
      <p:sp>
        <p:nvSpPr>
          <p:cNvPr id="30" name="CuadroTexto 18">
            <a:extLst>
              <a:ext uri="{FF2B5EF4-FFF2-40B4-BE49-F238E27FC236}">
                <a16:creationId xmlns:a16="http://schemas.microsoft.com/office/drawing/2014/main" id="{A89B9A5C-2DAA-7A46-A2D9-C36A60C251AF}"/>
              </a:ext>
            </a:extLst>
          </p:cNvPr>
          <p:cNvSpPr txBox="1"/>
          <p:nvPr/>
        </p:nvSpPr>
        <p:spPr>
          <a:xfrm>
            <a:off x="3542213" y="741364"/>
            <a:ext cx="1628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itchFamily="2" charset="77"/>
              </a:rPr>
              <a:t>Kubernetes cluster of 16 nodes, each 80-core Intel + 4 V100 GPUs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D57CE-0F86-594C-80C7-16B2A70BC855}"/>
              </a:ext>
            </a:extLst>
          </p:cNvPr>
          <p:cNvCxnSpPr>
            <a:cxnSpLocks/>
          </p:cNvCxnSpPr>
          <p:nvPr/>
        </p:nvCxnSpPr>
        <p:spPr>
          <a:xfrm flipH="1" flipV="1">
            <a:off x="3242705" y="3337119"/>
            <a:ext cx="872733" cy="689052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56D546-8D40-F040-868B-550D00185E06}"/>
              </a:ext>
            </a:extLst>
          </p:cNvPr>
          <p:cNvCxnSpPr>
            <a:cxnSpLocks/>
          </p:cNvCxnSpPr>
          <p:nvPr/>
        </p:nvCxnSpPr>
        <p:spPr>
          <a:xfrm flipV="1">
            <a:off x="4440155" y="2937118"/>
            <a:ext cx="0" cy="108905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CA0EBA8-479F-C54B-BD25-47D606EBD5AC}"/>
              </a:ext>
            </a:extLst>
          </p:cNvPr>
          <p:cNvCxnSpPr>
            <a:cxnSpLocks/>
          </p:cNvCxnSpPr>
          <p:nvPr/>
        </p:nvCxnSpPr>
        <p:spPr>
          <a:xfrm flipV="1">
            <a:off x="5028563" y="3237827"/>
            <a:ext cx="578497" cy="78834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115A43-0D49-294C-BBAF-3B77D089497F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170817" y="2937118"/>
            <a:ext cx="2723601" cy="114139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1AB27AA6-6CE3-4745-9320-5C4714175394}"/>
              </a:ext>
            </a:extLst>
          </p:cNvPr>
          <p:cNvSpPr/>
          <p:nvPr/>
        </p:nvSpPr>
        <p:spPr>
          <a:xfrm>
            <a:off x="3183419" y="3719154"/>
            <a:ext cx="2933395" cy="443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800" b="1" dirty="0">
                <a:solidFill>
                  <a:srgbClr val="FFFFFF"/>
                </a:solidFill>
                <a:latin typeface="Raleway" pitchFamily="2" charset="77"/>
                <a:cs typeface="Calibri" panose="020F0502020204030204" pitchFamily="34" charset="0"/>
              </a:rPr>
              <a:t>DeepHealth Project</a:t>
            </a:r>
          </a:p>
        </p:txBody>
      </p:sp>
      <p:sp>
        <p:nvSpPr>
          <p:cNvPr id="77" name="Marcador de texto 1">
            <a:extLst>
              <a:ext uri="{FF2B5EF4-FFF2-40B4-BE49-F238E27FC236}">
                <a16:creationId xmlns:a16="http://schemas.microsoft.com/office/drawing/2014/main" id="{FDF25C88-A2D5-7F4A-9CAF-14BD6B2FA6ED}"/>
              </a:ext>
            </a:extLst>
          </p:cNvPr>
          <p:cNvSpPr txBox="1">
            <a:spLocks/>
          </p:cNvSpPr>
          <p:nvPr/>
        </p:nvSpPr>
        <p:spPr>
          <a:xfrm>
            <a:off x="2071419" y="71101"/>
            <a:ext cx="6965999" cy="722937"/>
          </a:xfrm>
          <a:prstGeom prst="rect">
            <a:avLst/>
          </a:prstGeom>
        </p:spPr>
        <p:txBody>
          <a:bodyPr lIns="0"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b="1" i="0" kern="1200">
                <a:solidFill>
                  <a:schemeClr val="tx2"/>
                </a:solidFill>
                <a:latin typeface="Raleway"/>
                <a:ea typeface="Raleway Light" charset="0"/>
                <a:cs typeface="Raleway"/>
              </a:defRPr>
            </a:lvl1pPr>
            <a:lvl2pPr marL="4572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2pPr>
            <a:lvl3pPr marL="9144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3pPr>
            <a:lvl4pPr marL="13716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4pPr>
            <a:lvl5pPr marL="1828800" indent="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4000" b="0" i="0" kern="1200">
                <a:solidFill>
                  <a:schemeClr val="tx1"/>
                </a:solidFill>
                <a:latin typeface="Raleway Light" charset="0"/>
                <a:ea typeface="Raleway Light" charset="0"/>
                <a:cs typeface="Raleway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/>
            <a:r>
              <a:rPr lang="en-US" sz="2000" dirty="0"/>
              <a:t>Motivation: A highly heterogenous HPC and cloud computing ecosystem</a:t>
            </a:r>
          </a:p>
        </p:txBody>
      </p:sp>
    </p:spTree>
    <p:extLst>
      <p:ext uri="{BB962C8B-B14F-4D97-AF65-F5344CB8AC3E}">
        <p14:creationId xmlns:p14="http://schemas.microsoft.com/office/powerpoint/2010/main" val="4116906457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Personalizado 4">
      <a:dk1>
        <a:srgbClr val="000000"/>
      </a:dk1>
      <a:lt1>
        <a:srgbClr val="FFFFFF"/>
      </a:lt1>
      <a:dk2>
        <a:srgbClr val="155073"/>
      </a:dk2>
      <a:lt2>
        <a:srgbClr val="BFBFB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BED39A859D8643970E1CF13B4D255B" ma:contentTypeVersion="13" ma:contentTypeDescription="Create a new document." ma:contentTypeScope="" ma:versionID="808af5278010e93e5ba8f7dffd34fd3b">
  <xsd:schema xmlns:xsd="http://www.w3.org/2001/XMLSchema" xmlns:xs="http://www.w3.org/2001/XMLSchema" xmlns:p="http://schemas.microsoft.com/office/2006/metadata/properties" xmlns:ns2="569962f8-faa3-4859-973e-9198588d75b8" xmlns:ns3="02956fc1-f902-4d0d-b71d-385e1e620b61" targetNamespace="http://schemas.microsoft.com/office/2006/metadata/properties" ma:root="true" ma:fieldsID="7132772d15ed0bce6cd7de9c740e441a" ns2:_="" ns3:_="">
    <xsd:import namespace="569962f8-faa3-4859-973e-9198588d75b8"/>
    <xsd:import namespace="02956fc1-f902-4d0d-b71d-385e1e620b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962f8-faa3-4859-973e-9198588d75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56fc1-f902-4d0d-b71d-385e1e620b6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2C8572-6490-467A-8C4F-75824393AB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7CABC7-6FAA-4F70-92F1-149128B857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9962f8-faa3-4859-973e-9198588d75b8"/>
    <ds:schemaRef ds:uri="02956fc1-f902-4d0d-b71d-385e1e620b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42646A-4287-4A80-8535-6B2DE507A4D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02956fc1-f902-4d0d-b71d-385e1e620b61"/>
    <ds:schemaRef ds:uri="569962f8-faa3-4859-973e-9198588d75b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16575</TotalTime>
  <Words>3291</Words>
  <Application>Microsoft Macintosh PowerPoint</Application>
  <PresentationFormat>On-screen Show (16:9)</PresentationFormat>
  <Paragraphs>624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Courier New</vt:lpstr>
      <vt:lpstr>Lato Regular</vt:lpstr>
      <vt:lpstr>Raleway</vt:lpstr>
      <vt:lpstr>Raleway Black</vt:lpstr>
      <vt:lpstr>Raleway Light</vt:lpstr>
      <vt:lpstr>Raleway Medium</vt:lpstr>
      <vt:lpstr>Raleway SemiBold</vt:lpstr>
      <vt:lpstr>Raleway Thin</vt:lpstr>
      <vt:lpstr>Diseño personalizado</vt:lpstr>
      <vt:lpstr>Custom Design</vt:lpstr>
      <vt:lpstr>Deep-Learning and HPC to Boost Biomedical Applications for Health</vt:lpstr>
      <vt:lpstr>PowerPoint Presentation</vt:lpstr>
      <vt:lpstr>Motivation: HPC and 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Parallel Nature of Deep Learning Training Operation: Parallel Performance vs. Accuracy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of Training with the DeepHealth HPC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Isaac Rivera</dc:creator>
  <cp:lastModifiedBy>Edu (BSC)</cp:lastModifiedBy>
  <cp:revision>805</cp:revision>
  <dcterms:created xsi:type="dcterms:W3CDTF">2016-05-27T21:17:44Z</dcterms:created>
  <dcterms:modified xsi:type="dcterms:W3CDTF">2022-01-26T10:36:48Z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0x010100F4BED39A859D8643970E1CF13B4D255B</vt:lpwstr>
  </property>
</Properties>
</file>